
<file path=[Content_Types].xml><?xml version="1.0" encoding="utf-8"?>
<Types xmlns="http://schemas.openxmlformats.org/package/2006/content-types">
  <Default Extension="rels" ContentType="application/vnd.openxmlformats-package.relationships+xml"/>
  <Override PartName="/ppt/slideLayouts/slideLayout1.xml" ContentType="application/vnd.openxmlformats-officedocument.presentationml.slideLayout+xml"/>
  <Default Extension="png" ContentType="image/png"/>
  <Default Extension="jpeg" ContentType="image/jpeg"/>
  <Default Extension="xml" ContentType="application/xml"/>
  <Override PartName="/ppt/notesSlides/notesSlide3.xml" ContentType="application/vnd.openxmlformats-officedocument.presentationml.notesSlide+xml"/>
  <Override PartName="/ppt/tableStyles.xml" ContentType="application/vnd.openxmlformats-officedocument.presentationml.tableStyles+xml"/>
  <Override PartName="/ppt/slideLayouts/slideLayout8.xml" ContentType="application/vnd.openxmlformats-officedocument.presentationml.slideLayout+xml"/>
  <Override PartName="/ppt/notesSlides/notesSlide1.xml" ContentType="application/vnd.openxmlformats-officedocument.presentationml.notesSlide+xml"/>
  <Override PartName="/ppt/slideLayouts/slideLayout6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Masters/slideMaster1.xml" ContentType="application/vnd.openxmlformats-officedocument.presentationml.slideMaster+xml"/>
  <Override PartName="/ppt/slideLayouts/slideLayout4.xml" ContentType="application/vnd.openxmlformats-officedocument.presentationml.slideLayout+xml"/>
  <Override PartName="/ppt/slides/slide3.xml" ContentType="application/vnd.openxmlformats-officedocument.presentationml.slide+xml"/>
  <Override PartName="/ppt/slideLayouts/slideLayout10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Layouts/slideLayout2.xml" ContentType="application/vnd.openxmlformats-officedocument.presentationml.slideLayout+xml"/>
  <Override PartName="/ppt/slides/slide1.xml" ContentType="application/vnd.openxmlformats-officedocument.presentationml.slide+xml"/>
  <Default Extension="bin" ContentType="application/vnd.openxmlformats-officedocument.presentationml.printerSettings"/>
  <Default Extension="tiff" ContentType="image/tiff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2.xml" ContentType="application/vnd.openxmlformats-officedocument.presentationml.notesSlide+xml"/>
  <Override PartName="/ppt/presentation.xml" ContentType="application/vnd.openxmlformats-officedocument.presentationml.presentation.main+xml"/>
  <Override PartName="/ppt/handoutMasters/handoutMaster1.xml" ContentType="application/vnd.openxmlformats-officedocument.presentationml.handoutMaster+xml"/>
  <Override PartName="/ppt/slideLayouts/slideLayout7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3.xml" ContentType="application/vnd.openxmlformats-officedocument.theme+xml"/>
  <Override PartName="/ppt/notesMasters/notesMaster1.xml" ContentType="application/vnd.openxmlformats-officedocument.presentationml.notesMaster+xml"/>
  <Override PartName="/ppt/slideLayouts/slideLayout5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slideLayouts/slideLayout3.xml" ContentType="application/vnd.openxmlformats-officedocument.presentationml.slideLayout+xml"/>
  <Override PartName="/ppt/slides/slide2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trictFirstAndLastChars="0" saveSubsetFonts="1" autoCompressPictures="0">
  <p:sldMasterIdLst>
    <p:sldMasterId id="2147483648" r:id="rId1"/>
  </p:sldMasterIdLst>
  <p:notesMasterIdLst>
    <p:notesMasterId r:id="rId5"/>
  </p:notesMasterIdLst>
  <p:handoutMasterIdLst>
    <p:handoutMasterId r:id="rId6"/>
  </p:handoutMasterIdLst>
  <p:sldIdLst>
    <p:sldId id="1047" r:id="rId2"/>
    <p:sldId id="1102" r:id="rId3"/>
    <p:sldId id="1097" r:id="rId4"/>
  </p:sldIdLst>
  <p:sldSz cx="9144000" cy="6858000" type="letter"/>
  <p:notesSz cx="7023100" cy="93091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5600" kern="1200">
        <a:solidFill>
          <a:schemeClr val="accent1"/>
        </a:solidFill>
        <a:latin typeface="Helvetica" pitchFamily="-65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5600" kern="1200">
        <a:solidFill>
          <a:schemeClr val="accent1"/>
        </a:solidFill>
        <a:latin typeface="Helvetica" pitchFamily="-65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5600" kern="1200">
        <a:solidFill>
          <a:schemeClr val="accent1"/>
        </a:solidFill>
        <a:latin typeface="Helvetica" pitchFamily="-65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5600" kern="1200">
        <a:solidFill>
          <a:schemeClr val="accent1"/>
        </a:solidFill>
        <a:latin typeface="Helvetica" pitchFamily="-65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5600" kern="1200">
        <a:solidFill>
          <a:schemeClr val="accent1"/>
        </a:solidFill>
        <a:latin typeface="Helvetica" pitchFamily="-65" charset="0"/>
        <a:ea typeface="+mn-ea"/>
        <a:cs typeface="+mn-cs"/>
      </a:defRPr>
    </a:lvl5pPr>
    <a:lvl6pPr marL="2286000" algn="l" defTabSz="457200" rtl="0" eaLnBrk="1" latinLnBrk="0" hangingPunct="1">
      <a:defRPr sz="25600" kern="1200">
        <a:solidFill>
          <a:schemeClr val="accent1"/>
        </a:solidFill>
        <a:latin typeface="Helvetica" pitchFamily="-65" charset="0"/>
        <a:ea typeface="+mn-ea"/>
        <a:cs typeface="+mn-cs"/>
      </a:defRPr>
    </a:lvl6pPr>
    <a:lvl7pPr marL="2743200" algn="l" defTabSz="457200" rtl="0" eaLnBrk="1" latinLnBrk="0" hangingPunct="1">
      <a:defRPr sz="25600" kern="1200">
        <a:solidFill>
          <a:schemeClr val="accent1"/>
        </a:solidFill>
        <a:latin typeface="Helvetica" pitchFamily="-65" charset="0"/>
        <a:ea typeface="+mn-ea"/>
        <a:cs typeface="+mn-cs"/>
      </a:defRPr>
    </a:lvl7pPr>
    <a:lvl8pPr marL="3200400" algn="l" defTabSz="457200" rtl="0" eaLnBrk="1" latinLnBrk="0" hangingPunct="1">
      <a:defRPr sz="25600" kern="1200">
        <a:solidFill>
          <a:schemeClr val="accent1"/>
        </a:solidFill>
        <a:latin typeface="Helvetica" pitchFamily="-65" charset="0"/>
        <a:ea typeface="+mn-ea"/>
        <a:cs typeface="+mn-cs"/>
      </a:defRPr>
    </a:lvl8pPr>
    <a:lvl9pPr marL="3657600" algn="l" defTabSz="457200" rtl="0" eaLnBrk="1" latinLnBrk="0" hangingPunct="1">
      <a:defRPr sz="25600" kern="1200">
        <a:solidFill>
          <a:schemeClr val="accent1"/>
        </a:solidFill>
        <a:latin typeface="Helvetica" pitchFamily="-65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prnPr clrMode="bw"/>
  <p:showPr showNarration="1" useTimings="0">
    <p:present/>
    <p:sldAll/>
    <p:penClr>
      <a:schemeClr val="tx1"/>
    </p:penClr>
    <p:extLst>
      <p:ext uri="{EC167BDD-8182-4AB7-AECC-EB403E3ABB37}">
        <p14:laserClr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>
          <a:srgbClr val="FF0000"/>
        </p14:laserClr>
      </p:ext>
      <p:ext uri="{2FDB2607-1784-4EEB-B798-7EB5836EED8A}">
        <p14:showMediaCtrls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"/>
      </p:ext>
    </p:extLst>
  </p:showPr>
  <p:clrMru>
    <a:srgbClr val="5BC5AD"/>
    <a:srgbClr val="900306"/>
    <a:srgbClr val="32415C"/>
    <a:srgbClr val="FB0A10"/>
    <a:srgbClr val="94F0E4"/>
    <a:srgbClr val="5771A0"/>
    <a:srgbClr val="800080"/>
    <a:srgbClr val="66FF33"/>
    <a:srgbClr val="FF0000"/>
    <a:srgbClr val="3333CC"/>
  </p:clrMru>
  <p:extLst>
    <p:ext uri="{E76CE94A-603C-4142-B9EB-6D1370010A27}">
      <p14:discardImageEditData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0"/>
    </p:ext>
    <p:ext uri="{D31A062A-798A-4329-ABDD-BBA856620510}">
      <p14:defaultImageDpi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normalViewPr horzBarState="maximized">
    <p:restoredLeft sz="10235" autoAdjust="0"/>
    <p:restoredTop sz="77561" autoAdjust="0"/>
  </p:normalViewPr>
  <p:slideViewPr>
    <p:cSldViewPr>
      <p:cViewPr varScale="1">
        <p:scale>
          <a:sx n="256" d="100"/>
          <a:sy n="256" d="100"/>
        </p:scale>
        <p:origin x="-936" y="-104"/>
      </p:cViewPr>
      <p:guideLst>
        <p:guide orient="horz" pos="2832"/>
        <p:guide pos="287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8" d="100"/>
          <a:sy n="58" d="100"/>
        </p:scale>
        <p:origin x="-1782" y="-90"/>
      </p:cViewPr>
      <p:guideLst>
        <p:guide orient="horz" pos="2931"/>
        <p:guide pos="2212"/>
      </p:guideLst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6" Type="http://schemas.openxmlformats.org/officeDocument/2006/relationships/handoutMaster" Target="handoutMasters/handoutMaster1.xml"/><Relationship Id="rId7" Type="http://schemas.openxmlformats.org/officeDocument/2006/relationships/printerSettings" Target="printerSettings/printerSettings1.bin"/><Relationship Id="rId8" Type="http://schemas.openxmlformats.org/officeDocument/2006/relationships/presProps" Target="presProps.xml"/><Relationship Id="rId9" Type="http://schemas.openxmlformats.org/officeDocument/2006/relationships/viewProps" Target="viewProps.xml"/><Relationship Id="rId10" Type="http://schemas.openxmlformats.org/officeDocument/2006/relationships/theme" Target="theme/theme1.xml"/><Relationship Id="rId1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02009795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04913" y="596900"/>
            <a:ext cx="4637087" cy="34782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sp>
      <p:sp>
        <p:nvSpPr>
          <p:cNvPr id="2051" name="Rectangle 3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528638" y="4424364"/>
            <a:ext cx="6049962" cy="41862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92282" tIns="45329" rIns="92282" bIns="4532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We want this to be in font 11 and justify.</a:t>
            </a:r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4086183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just" rtl="0" eaLnBrk="0" fontAlgn="base" hangingPunct="0">
      <a:lnSpc>
        <a:spcPct val="90000"/>
      </a:lnSpc>
      <a:spcBef>
        <a:spcPct val="40000"/>
      </a:spcBef>
      <a:spcAft>
        <a:spcPct val="0"/>
      </a:spcAft>
      <a:defRPr sz="1100" kern="1200">
        <a:solidFill>
          <a:schemeClr val="tx1"/>
        </a:solidFill>
        <a:latin typeface="Arial" pitchFamily="-65" charset="0"/>
        <a:ea typeface="ＭＳ Ｐゴシック" charset="-128"/>
        <a:cs typeface="ＭＳ Ｐゴシック" charset="-128"/>
      </a:defRPr>
    </a:lvl1pPr>
    <a:lvl2pPr marL="37931725" indent="-37474525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-65" charset="0"/>
        <a:ea typeface="ＭＳ Ｐゴシック" pitchFamily="-65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-65" charset="0"/>
        <a:ea typeface="ＭＳ Ｐゴシック" pitchFamily="-65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-65" charset="0"/>
        <a:ea typeface="ＭＳ Ｐゴシック" pitchFamily="-65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-65" charset="0"/>
        <a:ea typeface="ＭＳ Ｐゴシック" pitchFamily="-65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4061108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Answer: D (includes everything in which the computer poses</a:t>
            </a:r>
            <a:r>
              <a:rPr lang="en-US" baseline="0" dirty="0" smtClean="0"/>
              <a:t> a question and you have to answer in a computer-readable form, which so far means multiple choice)</a:t>
            </a:r>
            <a:endParaRPr lang="en-US" dirty="0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4385247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978133" y="8842030"/>
            <a:ext cx="3043343" cy="465455"/>
          </a:xfrm>
          <a:prstGeom prst="rect">
            <a:avLst/>
          </a:prstGeom>
          <a:noFill/>
          <a:ln/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324" tIns="46662" rIns="93324" bIns="46662"/>
          <a:lstStyle>
            <a:lvl1pPr>
              <a:defRPr sz="29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8713119" indent="-38246500">
              <a:defRPr sz="29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9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9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9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66618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33237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99855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66473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fld id="{C1170D10-332C-134B-84B1-B22FF09061DC}" type="slidenum">
              <a:rPr lang="en-US" sz="1200" b="0"/>
              <a:pPr/>
              <a:t>3</a:t>
            </a:fld>
            <a:endParaRPr lang="en-US" sz="1200" b="0"/>
          </a:p>
        </p:txBody>
      </p:sp>
      <p:sp>
        <p:nvSpPr>
          <p:cNvPr id="24579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c="http://schemas.openxmlformats.org/markup-compatibility/2006" xmlns:mv="urn:schemas-microsoft-com:mac:vml"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/>
          <a:lstStyle/>
          <a:p>
            <a:pPr eaLnBrk="1" hangingPunct="1"/>
            <a:endParaRPr lang="en-US">
              <a:latin typeface="Times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4344" y="990601"/>
            <a:ext cx="4038600" cy="530586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5344" y="990601"/>
            <a:ext cx="4038600" cy="530586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Title Placeholder 2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762000"/>
          </a:xfrm>
          <a:prstGeom prst="rect">
            <a:avLst/>
          </a:prstGeom>
        </p:spPr>
        <p:txBody>
          <a:bodyPr vert="horz" anchor="t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457200" y="989012"/>
            <a:ext cx="8229600" cy="1588"/>
          </a:xfrm>
          <a:prstGeom prst="line">
            <a:avLst/>
          </a:prstGeom>
          <a:ln>
            <a:solidFill>
              <a:schemeClr val="tx2"/>
            </a:solidFill>
          </a:ln>
          <a:effectLst>
            <a:glow rad="101600">
              <a:schemeClr val="tx2">
                <a:alpha val="75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10"/>
          <p:cNvSpPr>
            <a:spLocks noChangeArrowheads="1"/>
          </p:cNvSpPr>
          <p:nvPr userDrawn="1"/>
        </p:nvSpPr>
        <p:spPr bwMode="auto">
          <a:xfrm>
            <a:off x="0" y="6622038"/>
            <a:ext cx="9144000" cy="2359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63500" tIns="25400" rIns="63500" bIns="25400">
            <a:prstTxWarp prst="textNoShape">
              <a:avLst/>
            </a:prstTxWarp>
            <a:spAutoFit/>
          </a:bodyPr>
          <a:lstStyle/>
          <a:p>
            <a:pPr algn="ctr">
              <a:defRPr/>
            </a:pPr>
            <a:r>
              <a:rPr lang="en-US" sz="1200" b="1" dirty="0" smtClean="0">
                <a:solidFill>
                  <a:schemeClr val="tx1"/>
                </a:solidFill>
                <a:latin typeface="18 VAG Rounded Black   09390"/>
              </a:rPr>
              <a:t>UC Berkeley CS10 “</a:t>
            </a:r>
            <a:r>
              <a:rPr lang="en-US" sz="1200" b="1" baseline="0" dirty="0" smtClean="0">
                <a:solidFill>
                  <a:schemeClr val="tx1"/>
                </a:solidFill>
                <a:latin typeface="18 VAG Rounded Black   09390"/>
              </a:rPr>
              <a:t>The Beauty and Joy of Computing” </a:t>
            </a:r>
            <a:r>
              <a:rPr lang="en-US" sz="1200" b="1" baseline="0" dirty="0" smtClean="0">
                <a:solidFill>
                  <a:srgbClr val="FFFF00"/>
                </a:solidFill>
                <a:latin typeface="18 VAG Rounded Black   09390"/>
              </a:rPr>
              <a:t>: Higher-Order Functions </a:t>
            </a:r>
            <a:r>
              <a:rPr lang="en-US" sz="1200" b="1" dirty="0" smtClean="0">
                <a:solidFill>
                  <a:schemeClr val="tx1"/>
                </a:solidFill>
                <a:latin typeface="18 VAG Rounded Black   09390"/>
              </a:rPr>
              <a:t>(</a:t>
            </a:r>
            <a:fld id="{0382F9D6-1C8F-9447-89CA-9F506CE985D4}" type="slidenum">
              <a:rPr lang="en-US" sz="1200" b="1">
                <a:solidFill>
                  <a:schemeClr val="tx1"/>
                </a:solidFill>
                <a:latin typeface="18 VAG Rounded Black   09390"/>
              </a:rPr>
              <a:pPr algn="ctr">
                <a:defRPr/>
              </a:pPr>
              <a:t>‹#›</a:t>
            </a:fld>
            <a:r>
              <a:rPr lang="en-US" sz="1200" b="1" dirty="0">
                <a:solidFill>
                  <a:schemeClr val="tx1"/>
                </a:solidFill>
                <a:latin typeface="18 VAG Rounded Black   09390"/>
              </a:rPr>
              <a:t>)</a:t>
            </a:r>
          </a:p>
        </p:txBody>
      </p:sp>
      <p:sp>
        <p:nvSpPr>
          <p:cNvPr id="12" name="Rectangle 11"/>
          <p:cNvSpPr>
            <a:spLocks noChangeArrowheads="1"/>
          </p:cNvSpPr>
          <p:nvPr userDrawn="1"/>
        </p:nvSpPr>
        <p:spPr bwMode="auto">
          <a:xfrm>
            <a:off x="7924800" y="6248400"/>
            <a:ext cx="1219200" cy="20518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63500" tIns="25400" rIns="63500" bIns="25400">
            <a:prstTxWarp prst="textNoShape">
              <a:avLst/>
            </a:prstTxWarp>
            <a:spAutoFit/>
          </a:bodyPr>
          <a:lstStyle/>
          <a:p>
            <a:pPr algn="r">
              <a:defRPr/>
            </a:pPr>
            <a:r>
              <a:rPr lang="en-US" sz="1000" b="1" dirty="0">
                <a:solidFill>
                  <a:schemeClr val="tx1"/>
                </a:solidFill>
                <a:latin typeface="18 VAG Rounded Black   09390"/>
              </a:rPr>
              <a:t>Garcia,</a:t>
            </a:r>
            <a:r>
              <a:rPr lang="en-US" sz="1000" b="1" dirty="0" smtClean="0">
                <a:solidFill>
                  <a:schemeClr val="tx1"/>
                </a:solidFill>
                <a:latin typeface="18 VAG Rounded Black   09390"/>
              </a:rPr>
              <a:t> Spring 2012</a:t>
            </a:r>
            <a:endParaRPr lang="en-US" sz="1000" b="1" dirty="0">
              <a:solidFill>
                <a:schemeClr val="tx1"/>
              </a:solidFill>
              <a:latin typeface="18 VAG Rounded Black   09390"/>
            </a:endParaRPr>
          </a:p>
        </p:txBody>
      </p:sp>
      <p:pic>
        <p:nvPicPr>
          <p:cNvPr id="13" name="Picture 25" descr="Seal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43300" y="6192838"/>
            <a:ext cx="609600" cy="609600"/>
          </a:xfrm>
          <a:prstGeom prst="rect">
            <a:avLst/>
          </a:prstGeom>
          <a:noFill/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026400" y="6464300"/>
            <a:ext cx="1117600" cy="3937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3234" y="53235"/>
            <a:ext cx="425877" cy="50466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77000" y="6416675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14400" y="6416675"/>
            <a:ext cx="5562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>
                <a:latin typeface="Helvetica" charset="0"/>
              </a:defRPr>
            </a:lvl1pPr>
          </a:lstStyle>
          <a:p>
            <a:pPr>
              <a:defRPr/>
            </a:pPr>
            <a:r>
              <a:rPr lang="en-US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416675"/>
            <a:ext cx="457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fld id="{3767D12C-1D62-DB44-B351-8710E9C41DB2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1981200" cy="5851525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58674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77000" y="6416675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14400" y="6416675"/>
            <a:ext cx="5562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>
                <a:latin typeface="Helvetica" charset="0"/>
              </a:defRPr>
            </a:lvl1pPr>
          </a:lstStyle>
          <a:p>
            <a:pPr>
              <a:defRPr/>
            </a:pPr>
            <a:r>
              <a:rPr lang="en-US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416675"/>
            <a:ext cx="457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fld id="{EB5093A4-CC93-424A-94EB-96D0AD625C4C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xAndClipArt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152400"/>
            <a:ext cx="5727700" cy="4746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143000"/>
            <a:ext cx="3848100" cy="21383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4686300" y="1143000"/>
            <a:ext cx="3848100" cy="2138363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76200"/>
            <a:ext cx="8077200" cy="762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923925" y="1219200"/>
            <a:ext cx="3848100" cy="4876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24425" y="1219200"/>
            <a:ext cx="3848100" cy="4876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848600" y="6324600"/>
            <a:ext cx="9144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0B558E2B-82AE-5041-B6CB-97EA201DA47A}" type="slidenum">
              <a:rPr lang="en-US"/>
              <a:pPr/>
              <a:t>‹#›</a:t>
            </a:fld>
            <a:r>
              <a:rPr lang="en-US"/>
              <a:t>/15</a:t>
            </a:r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>
          <a:xfrm>
            <a:off x="1828800" y="6324600"/>
            <a:ext cx="54864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CS106B Lec 12 : Recursion Introduction</a:t>
            </a:r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8450460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9563" y="681038"/>
            <a:ext cx="46037" cy="365125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68288" y="681038"/>
            <a:ext cx="28575" cy="365125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49238" y="681038"/>
            <a:ext cx="9525" cy="365125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22250" y="681038"/>
            <a:ext cx="7938" cy="365125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914400" y="4343400"/>
            <a:ext cx="7772400" cy="1975104"/>
          </a:xfrm>
        </p:spPr>
        <p:txBody>
          <a:bodyPr/>
          <a:lstStyle>
            <a:lvl1pPr marR="9144" algn="l">
              <a:defRPr sz="4000" b="1" cap="all" spc="0" baseline="0">
                <a:effectLst>
                  <a:reflection blurRad="12700" stA="34000" endA="740" endPos="53000" dir="5400000" sy="-100000" algn="bl" rotWithShape="0"/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914400" y="2834640"/>
            <a:ext cx="7772400" cy="1508760"/>
          </a:xfrm>
        </p:spPr>
        <p:txBody>
          <a:bodyPr lIns="100584" anchor="b"/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15" name="Date Placeholder 27"/>
          <p:cNvSpPr>
            <a:spLocks noGrp="1"/>
          </p:cNvSpPr>
          <p:nvPr>
            <p:ph type="dt" sz="half" idx="10"/>
          </p:nvPr>
        </p:nvSpPr>
        <p:spPr>
          <a:xfrm>
            <a:off x="6477000" y="6416675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16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914400" y="6416675"/>
            <a:ext cx="5562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>
                <a:latin typeface="Helvetica" charset="0"/>
              </a:defRPr>
            </a:lvl1pPr>
          </a:lstStyle>
          <a:p>
            <a:pPr>
              <a:defRPr/>
            </a:pPr>
            <a:r>
              <a:rPr lang="en-US"/>
              <a:t>
              </a:t>
            </a:r>
          </a:p>
        </p:txBody>
      </p:sp>
      <p:sp>
        <p:nvSpPr>
          <p:cNvPr id="17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610600" y="6416675"/>
            <a:ext cx="457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fld id="{8E3342FC-85AC-0141-B4E7-B626C5929470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/>
          </p:cNvSpPr>
          <p:nvPr/>
        </p:nvSpPr>
        <p:spPr bwMode="auto">
          <a:xfrm>
            <a:off x="4829175" y="1073150"/>
            <a:ext cx="4321175" cy="5791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3648"/>
              </a:cxn>
              <a:cxn ang="0">
                <a:pos x="720" y="2016"/>
              </a:cxn>
              <a:cxn ang="0">
                <a:pos x="2736" y="0"/>
              </a:cxn>
              <a:cxn ang="0">
                <a:pos x="2736" y="96"/>
              </a:cxn>
              <a:cxn ang="0">
                <a:pos x="744" y="2038"/>
              </a:cxn>
              <a:cxn ang="0">
                <a:pos x="48" y="3648"/>
              </a:cxn>
              <a:cxn ang="0">
                <a:pos x="0" y="3648"/>
              </a:cxn>
            </a:cxnLst>
            <a:rect l="0" t="0" r="0" b="0"/>
            <a:pathLst>
              <a:path w="2736" h="3648">
                <a:moveTo>
                  <a:pt x="0" y="3648"/>
                </a:moveTo>
                <a:lnTo>
                  <a:pt x="720" y="2016"/>
                </a:lnTo>
                <a:lnTo>
                  <a:pt x="2736" y="672"/>
                </a:lnTo>
                <a:lnTo>
                  <a:pt x="2736" y="720"/>
                </a:lnTo>
                <a:lnTo>
                  <a:pt x="744" y="2038"/>
                </a:lnTo>
                <a:lnTo>
                  <a:pt x="48" y="3648"/>
                </a:lnTo>
                <a:lnTo>
                  <a:pt x="48" y="3648"/>
                </a:lnTo>
                <a:close/>
              </a:path>
            </a:pathLst>
          </a:custGeom>
          <a:noFill/>
          <a:ln w="3175" cap="flat" cmpd="sng" algn="ctr">
            <a:solidFill>
              <a:schemeClr val="accent2">
                <a:alpha val="5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reeform 4"/>
          <p:cNvSpPr>
            <a:spLocks/>
          </p:cNvSpPr>
          <p:nvPr/>
        </p:nvSpPr>
        <p:spPr bwMode="auto">
          <a:xfrm>
            <a:off x="374650" y="0"/>
            <a:ext cx="5513388" cy="6615113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4080"/>
              </a:cxn>
              <a:cxn ang="0">
                <a:pos x="0" y="4128"/>
              </a:cxn>
              <a:cxn ang="0">
                <a:pos x="3504" y="2640"/>
              </a:cxn>
              <a:cxn ang="0">
                <a:pos x="2880" y="0"/>
              </a:cxn>
              <a:cxn ang="0">
                <a:pos x="2832" y="0"/>
              </a:cxn>
              <a:cxn ang="0">
                <a:pos x="3465" y="2619"/>
              </a:cxn>
              <a:cxn ang="0">
                <a:pos x="0" y="4080"/>
              </a:cxn>
            </a:cxnLst>
            <a:rect l="0" t="0" r="0" b="0"/>
            <a:pathLst>
              <a:path w="3504" h="4128">
                <a:moveTo>
                  <a:pt x="0" y="4080"/>
                </a:moveTo>
                <a:lnTo>
                  <a:pt x="0" y="4128"/>
                </a:lnTo>
                <a:lnTo>
                  <a:pt x="3504" y="2640"/>
                </a:lnTo>
                <a:lnTo>
                  <a:pt x="2880" y="0"/>
                </a:lnTo>
                <a:lnTo>
                  <a:pt x="2832" y="0"/>
                </a:lnTo>
                <a:lnTo>
                  <a:pt x="3465" y="2619"/>
                </a:lnTo>
                <a:lnTo>
                  <a:pt x="0" y="4080"/>
                </a:lnTo>
                <a:close/>
              </a:path>
            </a:pathLst>
          </a:custGeom>
          <a:noFill/>
          <a:ln w="3175" cap="flat" cmpd="sng" algn="ctr">
            <a:solidFill>
              <a:schemeClr val="accent2">
                <a:alpha val="5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reeform 5"/>
          <p:cNvSpPr>
            <a:spLocks/>
          </p:cNvSpPr>
          <p:nvPr/>
        </p:nvSpPr>
        <p:spPr bwMode="auto">
          <a:xfrm rot="5236414">
            <a:off x="4461669" y="1483519"/>
            <a:ext cx="4114800" cy="1189038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3552" y="1344"/>
              </a:cxn>
              <a:cxn ang="0">
                <a:pos x="0" y="48"/>
              </a:cxn>
              <a:cxn ang="0">
                <a:pos x="0" y="0"/>
              </a:cxn>
            </a:cxnLst>
            <a:rect l="0" t="0" r="0" b="0"/>
            <a:pathLst>
              <a:path w="3552" h="1344">
                <a:moveTo>
                  <a:pt x="0" y="0"/>
                </a:moveTo>
                <a:lnTo>
                  <a:pt x="3552" y="1344"/>
                </a:lnTo>
                <a:lnTo>
                  <a:pt x="0" y="48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18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Freeform 6"/>
          <p:cNvSpPr>
            <a:spLocks/>
          </p:cNvSpPr>
          <p:nvPr/>
        </p:nvSpPr>
        <p:spPr bwMode="auto">
          <a:xfrm>
            <a:off x="5943600" y="0"/>
            <a:ext cx="2743200" cy="4267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1104" y="0"/>
              </a:cxn>
              <a:cxn ang="0">
                <a:pos x="1728" y="0"/>
              </a:cxn>
              <a:cxn ang="0">
                <a:pos x="0" y="2688"/>
              </a:cxn>
              <a:cxn ang="0">
                <a:pos x="1104" y="0"/>
              </a:cxn>
            </a:cxnLst>
            <a:rect l="0" t="0" r="0" b="0"/>
            <a:pathLst>
              <a:path w="1728" h="2688">
                <a:moveTo>
                  <a:pt x="1104" y="0"/>
                </a:moveTo>
                <a:lnTo>
                  <a:pt x="1728" y="0"/>
                </a:lnTo>
                <a:lnTo>
                  <a:pt x="0" y="2688"/>
                </a:lnTo>
                <a:lnTo>
                  <a:pt x="1104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5943600" y="4267200"/>
            <a:ext cx="3200400" cy="11430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2016" y="240"/>
              </a:cxn>
              <a:cxn ang="0">
                <a:pos x="2016" y="720"/>
              </a:cxn>
              <a:cxn ang="0">
                <a:pos x="0" y="0"/>
              </a:cxn>
            </a:cxnLst>
            <a:rect l="0" t="0" r="0" b="0"/>
            <a:pathLst>
              <a:path w="2016" h="720">
                <a:moveTo>
                  <a:pt x="0" y="0"/>
                </a:moveTo>
                <a:lnTo>
                  <a:pt x="2016" y="240"/>
                </a:lnTo>
                <a:lnTo>
                  <a:pt x="2016" y="72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5943600" y="0"/>
            <a:ext cx="1371600" cy="4267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864" y="0"/>
              </a:cxn>
              <a:cxn ang="0">
                <a:pos x="0" y="2688"/>
              </a:cxn>
              <a:cxn ang="0">
                <a:pos x="768" y="0"/>
              </a:cxn>
              <a:cxn ang="0">
                <a:pos x="864" y="0"/>
              </a:cxn>
            </a:cxnLst>
            <a:rect l="0" t="0" r="0" b="0"/>
            <a:pathLst>
              <a:path w="864" h="2688">
                <a:moveTo>
                  <a:pt x="864" y="0"/>
                </a:moveTo>
                <a:lnTo>
                  <a:pt x="0" y="2688"/>
                </a:lnTo>
                <a:lnTo>
                  <a:pt x="768" y="0"/>
                </a:lnTo>
                <a:lnTo>
                  <a:pt x="864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>
            <a:off x="5948363" y="4246563"/>
            <a:ext cx="2090737" cy="2611437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1071" y="1645"/>
              </a:cxn>
              <a:cxn ang="0">
                <a:pos x="1317" y="1645"/>
              </a:cxn>
              <a:cxn ang="0">
                <a:pos x="0" y="0"/>
              </a:cxn>
              <a:cxn ang="0">
                <a:pos x="1071" y="1645"/>
              </a:cxn>
            </a:cxnLst>
            <a:rect l="0" t="0" r="0" b="0"/>
            <a:pathLst>
              <a:path w="1317" h="1645">
                <a:moveTo>
                  <a:pt x="1071" y="1645"/>
                </a:moveTo>
                <a:lnTo>
                  <a:pt x="1317" y="1645"/>
                </a:lnTo>
                <a:lnTo>
                  <a:pt x="0" y="0"/>
                </a:lnTo>
                <a:lnTo>
                  <a:pt x="1071" y="1645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>
            <a:off x="5943600" y="4267200"/>
            <a:ext cx="16002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1008" y="1632"/>
              </a:cxn>
              <a:cxn ang="0">
                <a:pos x="0" y="0"/>
              </a:cxn>
              <a:cxn ang="0">
                <a:pos x="960" y="1632"/>
              </a:cxn>
              <a:cxn ang="0">
                <a:pos x="1008" y="1632"/>
              </a:cxn>
            </a:cxnLst>
            <a:rect l="0" t="0" r="0" b="0"/>
            <a:pathLst>
              <a:path w="1008" h="1632">
                <a:moveTo>
                  <a:pt x="1008" y="1632"/>
                </a:moveTo>
                <a:lnTo>
                  <a:pt x="0" y="0"/>
                </a:lnTo>
                <a:lnTo>
                  <a:pt x="960" y="1632"/>
                </a:lnTo>
                <a:lnTo>
                  <a:pt x="1008" y="1632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5943600" y="1371600"/>
            <a:ext cx="3200400" cy="28956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2016" y="0"/>
              </a:cxn>
              <a:cxn ang="0">
                <a:pos x="2016" y="144"/>
              </a:cxn>
              <a:cxn ang="0">
                <a:pos x="0" y="1824"/>
              </a:cxn>
              <a:cxn ang="0">
                <a:pos x="2016" y="0"/>
              </a:cxn>
            </a:cxnLst>
            <a:rect l="0" t="0" r="0" b="0"/>
            <a:pathLst>
              <a:path w="2016" h="1824">
                <a:moveTo>
                  <a:pt x="2016" y="0"/>
                </a:moveTo>
                <a:lnTo>
                  <a:pt x="2016" y="144"/>
                </a:lnTo>
                <a:lnTo>
                  <a:pt x="0" y="1824"/>
                </a:lnTo>
                <a:lnTo>
                  <a:pt x="2016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3" name="Freeform 12"/>
          <p:cNvSpPr>
            <a:spLocks/>
          </p:cNvSpPr>
          <p:nvPr/>
        </p:nvSpPr>
        <p:spPr bwMode="auto">
          <a:xfrm>
            <a:off x="5943600" y="1752600"/>
            <a:ext cx="3200400" cy="25146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2016" y="0"/>
              </a:cxn>
              <a:cxn ang="0">
                <a:pos x="0" y="1584"/>
              </a:cxn>
              <a:cxn ang="0">
                <a:pos x="2016" y="48"/>
              </a:cxn>
              <a:cxn ang="0">
                <a:pos x="2016" y="0"/>
              </a:cxn>
            </a:cxnLst>
            <a:rect l="0" t="0" r="0" b="0"/>
            <a:pathLst>
              <a:path w="2016" h="1584">
                <a:moveTo>
                  <a:pt x="2016" y="0"/>
                </a:moveTo>
                <a:lnTo>
                  <a:pt x="0" y="1584"/>
                </a:lnTo>
                <a:lnTo>
                  <a:pt x="2016" y="48"/>
                </a:lnTo>
                <a:lnTo>
                  <a:pt x="2016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4" name="Freeform 13"/>
          <p:cNvSpPr>
            <a:spLocks/>
          </p:cNvSpPr>
          <p:nvPr/>
        </p:nvSpPr>
        <p:spPr bwMode="auto">
          <a:xfrm>
            <a:off x="990600" y="4267200"/>
            <a:ext cx="49530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632"/>
              </a:cxn>
              <a:cxn ang="0">
                <a:pos x="3120" y="0"/>
              </a:cxn>
              <a:cxn ang="0">
                <a:pos x="1056" y="1632"/>
              </a:cxn>
              <a:cxn ang="0">
                <a:pos x="0" y="1632"/>
              </a:cxn>
            </a:cxnLst>
            <a:rect l="0" t="0" r="0" b="0"/>
            <a:pathLst>
              <a:path w="3120" h="1632">
                <a:moveTo>
                  <a:pt x="0" y="1632"/>
                </a:moveTo>
                <a:lnTo>
                  <a:pt x="3120" y="0"/>
                </a:lnTo>
                <a:lnTo>
                  <a:pt x="1056" y="1632"/>
                </a:lnTo>
                <a:lnTo>
                  <a:pt x="0" y="1632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5" name="Freeform 14"/>
          <p:cNvSpPr>
            <a:spLocks/>
          </p:cNvSpPr>
          <p:nvPr/>
        </p:nvSpPr>
        <p:spPr bwMode="auto">
          <a:xfrm>
            <a:off x="533400" y="4267200"/>
            <a:ext cx="53340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632"/>
              </a:cxn>
              <a:cxn ang="0">
                <a:pos x="3360" y="0"/>
              </a:cxn>
              <a:cxn ang="0">
                <a:pos x="144" y="1632"/>
              </a:cxn>
              <a:cxn ang="0">
                <a:pos x="0" y="1632"/>
              </a:cxn>
            </a:cxnLst>
            <a:rect l="0" t="0" r="0" b="0"/>
            <a:pathLst>
              <a:path w="3360" h="1632">
                <a:moveTo>
                  <a:pt x="0" y="1632"/>
                </a:moveTo>
                <a:lnTo>
                  <a:pt x="3360" y="0"/>
                </a:lnTo>
                <a:lnTo>
                  <a:pt x="144" y="1632"/>
                </a:lnTo>
                <a:lnTo>
                  <a:pt x="0" y="1632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6" name="Freeform 15"/>
          <p:cNvSpPr>
            <a:spLocks/>
          </p:cNvSpPr>
          <p:nvPr/>
        </p:nvSpPr>
        <p:spPr bwMode="auto">
          <a:xfrm>
            <a:off x="366713" y="2438400"/>
            <a:ext cx="5638800" cy="1828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3552" y="1152"/>
              </a:cxn>
              <a:cxn ang="0">
                <a:pos x="0" y="384"/>
              </a:cxn>
              <a:cxn ang="0">
                <a:pos x="0" y="0"/>
              </a:cxn>
            </a:cxnLst>
            <a:rect l="0" t="0" r="0" b="0"/>
            <a:pathLst>
              <a:path w="3552" h="1152">
                <a:moveTo>
                  <a:pt x="0" y="0"/>
                </a:moveTo>
                <a:lnTo>
                  <a:pt x="3504" y="1152"/>
                </a:lnTo>
                <a:lnTo>
                  <a:pt x="0" y="384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7" name="Freeform 16"/>
          <p:cNvSpPr>
            <a:spLocks/>
          </p:cNvSpPr>
          <p:nvPr/>
        </p:nvSpPr>
        <p:spPr bwMode="auto">
          <a:xfrm>
            <a:off x="366713" y="2133600"/>
            <a:ext cx="5638800" cy="21336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3552" y="1344"/>
              </a:cxn>
              <a:cxn ang="0">
                <a:pos x="0" y="48"/>
              </a:cxn>
              <a:cxn ang="0">
                <a:pos x="0" y="0"/>
              </a:cxn>
            </a:cxnLst>
            <a:rect l="0" t="0" r="0" b="0"/>
            <a:pathLst>
              <a:path w="3552" h="1344">
                <a:moveTo>
                  <a:pt x="0" y="0"/>
                </a:moveTo>
                <a:lnTo>
                  <a:pt x="3552" y="1344"/>
                </a:lnTo>
                <a:lnTo>
                  <a:pt x="0" y="48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8" name="Freeform 17"/>
          <p:cNvSpPr>
            <a:spLocks/>
          </p:cNvSpPr>
          <p:nvPr/>
        </p:nvSpPr>
        <p:spPr bwMode="auto">
          <a:xfrm>
            <a:off x="4572000" y="4267200"/>
            <a:ext cx="13716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632"/>
              </a:cxn>
              <a:cxn ang="0">
                <a:pos x="96" y="1632"/>
              </a:cxn>
              <a:cxn ang="0">
                <a:pos x="864" y="0"/>
              </a:cxn>
              <a:cxn ang="0">
                <a:pos x="0" y="1632"/>
              </a:cxn>
            </a:cxnLst>
            <a:rect l="0" t="0" r="0" b="0"/>
            <a:pathLst>
              <a:path w="864" h="1632">
                <a:moveTo>
                  <a:pt x="0" y="1632"/>
                </a:moveTo>
                <a:lnTo>
                  <a:pt x="96" y="1632"/>
                </a:lnTo>
                <a:lnTo>
                  <a:pt x="864" y="0"/>
                </a:lnTo>
                <a:lnTo>
                  <a:pt x="0" y="1632"/>
                </a:lnTo>
                <a:close/>
              </a:path>
            </a:pathLst>
          </a:custGeom>
          <a:solidFill>
            <a:schemeClr val="bg2">
              <a:tint val="95000"/>
              <a:satMod val="18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363538" y="401638"/>
            <a:ext cx="8504237" cy="887412"/>
          </a:xfrm>
          <a:prstGeom prst="rect">
            <a:avLst/>
          </a:prstGeom>
          <a:solidFill>
            <a:schemeClr val="bg2">
              <a:tint val="95000"/>
              <a:satMod val="180000"/>
              <a:alpha val="4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20" name="Rectangle 19"/>
          <p:cNvSpPr/>
          <p:nvPr/>
        </p:nvSpPr>
        <p:spPr>
          <a:xfrm flipH="1">
            <a:off x="371475" y="681038"/>
            <a:ext cx="26988" cy="365125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 flipH="1">
            <a:off x="411163" y="681038"/>
            <a:ext cx="26987" cy="365125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 flipH="1">
            <a:off x="447675" y="681038"/>
            <a:ext cx="9525" cy="365125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23" name="Rectangle 22"/>
          <p:cNvSpPr/>
          <p:nvPr/>
        </p:nvSpPr>
        <p:spPr>
          <a:xfrm flipH="1">
            <a:off x="476250" y="681038"/>
            <a:ext cx="9525" cy="365125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500063" y="681038"/>
            <a:ext cx="36512" cy="365125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06902" y="1351672"/>
            <a:ext cx="5718048" cy="977486"/>
          </a:xfrm>
        </p:spPr>
        <p:txBody>
          <a:bodyPr lIns="82296" bIns="0"/>
          <a:lstStyle>
            <a:lvl1pPr marL="54864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6902" y="512064"/>
            <a:ext cx="8156448" cy="777240"/>
          </a:xfrm>
        </p:spPr>
        <p:txBody>
          <a:bodyPr tIns="64008"/>
          <a:lstStyle>
            <a:lvl1pPr algn="l">
              <a:buNone/>
              <a:defRPr sz="3800" b="0" cap="none" spc="-150" baseline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25" name="Date Placeholder 3"/>
          <p:cNvSpPr>
            <a:spLocks noGrp="1"/>
          </p:cNvSpPr>
          <p:nvPr>
            <p:ph type="dt" sz="half" idx="10"/>
          </p:nvPr>
        </p:nvSpPr>
        <p:spPr>
          <a:xfrm>
            <a:off x="6477000" y="6416675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2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14400" y="6416675"/>
            <a:ext cx="5562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>
                <a:latin typeface="Helvetica" charset="0"/>
              </a:defRPr>
            </a:lvl1pPr>
          </a:lstStyle>
          <a:p>
            <a:pPr>
              <a:defRPr/>
            </a:pPr>
            <a:r>
              <a:rPr lang="en-US"/>
              <a:t>
              </a:t>
            </a:r>
          </a:p>
        </p:txBody>
      </p:sp>
      <p:sp>
        <p:nvSpPr>
          <p:cNvPr id="2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416675"/>
            <a:ext cx="457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fld id="{F08356AB-6050-C54D-8146-0D0927CCFB8F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01638"/>
            <a:ext cx="8867775" cy="887412"/>
          </a:xfrm>
          <a:prstGeom prst="rect">
            <a:avLst/>
          </a:prstGeom>
          <a:solidFill>
            <a:schemeClr val="bg2">
              <a:tint val="95000"/>
              <a:satMod val="180000"/>
              <a:alpha val="4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7313" y="681038"/>
            <a:ext cx="46037" cy="365125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7625" y="681038"/>
            <a:ext cx="26988" cy="365125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28575" y="681038"/>
            <a:ext cx="9525" cy="365125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0" y="681038"/>
            <a:ext cx="9525" cy="365125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 flipH="1">
            <a:off x="149225" y="681038"/>
            <a:ext cx="28575" cy="365125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 flipH="1">
            <a:off x="188913" y="681038"/>
            <a:ext cx="28575" cy="365125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 flipH="1">
            <a:off x="227013" y="681038"/>
            <a:ext cx="9525" cy="365125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15" name="Rectangle 14"/>
          <p:cNvSpPr/>
          <p:nvPr/>
        </p:nvSpPr>
        <p:spPr>
          <a:xfrm flipH="1">
            <a:off x="255588" y="681038"/>
            <a:ext cx="7937" cy="365125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279400" y="681038"/>
            <a:ext cx="36513" cy="365125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4" y="512064"/>
            <a:ext cx="7772400" cy="914400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09750"/>
            <a:ext cx="4040188" cy="639762"/>
          </a:xfrm>
        </p:spPr>
        <p:txBody>
          <a:bodyPr anchor="ctr"/>
          <a:lstStyle>
            <a:lvl1pPr marL="73152" indent="0" algn="l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09750"/>
            <a:ext cx="4041775" cy="639762"/>
          </a:xfrm>
        </p:spPr>
        <p:txBody>
          <a:bodyPr anchor="ctr"/>
          <a:lstStyle>
            <a:lvl1pPr marL="73152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459037"/>
            <a:ext cx="4040188" cy="395935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459037"/>
            <a:ext cx="4041775" cy="395935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7" name="Date Placeholder 6"/>
          <p:cNvSpPr>
            <a:spLocks noGrp="1"/>
          </p:cNvSpPr>
          <p:nvPr>
            <p:ph type="dt" sz="half" idx="10"/>
          </p:nvPr>
        </p:nvSpPr>
        <p:spPr>
          <a:xfrm>
            <a:off x="6477000" y="6416675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1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914400" y="6416675"/>
            <a:ext cx="5562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>
                <a:latin typeface="Helvetica" charset="0"/>
              </a:defRPr>
            </a:lvl1pPr>
          </a:lstStyle>
          <a:p>
            <a:pPr>
              <a:defRPr/>
            </a:pPr>
            <a:r>
              <a:rPr lang="en-US"/>
              <a:t>
              </a:t>
            </a:r>
          </a:p>
        </p:txBody>
      </p:sp>
      <p:sp>
        <p:nvSpPr>
          <p:cNvPr id="1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416675"/>
            <a:ext cx="457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fld id="{50361CD5-B477-9E43-A365-B6CBAABDE154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12064"/>
            <a:ext cx="7772400" cy="914400"/>
          </a:xfrm>
        </p:spPr>
        <p:txBody>
          <a:bodyPr/>
          <a:lstStyle>
            <a:lvl1pPr>
              <a:defRPr sz="4000" cap="none" baseline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477000" y="6416675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914400" y="6416675"/>
            <a:ext cx="5562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>
                <a:latin typeface="Helvetica" charset="0"/>
              </a:defRPr>
            </a:lvl1pPr>
          </a:lstStyle>
          <a:p>
            <a:pPr>
              <a:defRPr/>
            </a:pPr>
            <a:r>
              <a:rPr lang="en-US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416675"/>
            <a:ext cx="457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fld id="{CD69752C-0324-1C40-9504-CBF4C9360C20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477000" y="6416675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914400" y="6416675"/>
            <a:ext cx="5562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>
                <a:latin typeface="Helvetica" charset="0"/>
              </a:defRPr>
            </a:lvl1pPr>
          </a:lstStyle>
          <a:p>
            <a:pPr>
              <a:defRPr/>
            </a:pPr>
            <a:r>
              <a:rPr lang="en-US"/>
              <a:t>
          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416675"/>
            <a:ext cx="457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fld id="{44F050E0-6EC7-2D45-8299-7B7E99CE3E4C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73050"/>
            <a:ext cx="8229600" cy="1162050"/>
          </a:xfrm>
        </p:spPr>
        <p:txBody>
          <a:bodyPr anchor="ctr"/>
          <a:lstStyle>
            <a:lvl1pPr algn="l">
              <a:buNone/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435100"/>
            <a:ext cx="2514600" cy="4572000"/>
          </a:xfrm>
        </p:spPr>
        <p:txBody>
          <a:bodyPr/>
          <a:lstStyle>
            <a:lvl1pPr marL="54864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429000" y="1435100"/>
            <a:ext cx="5486400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77000" y="6416675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4400" y="6416675"/>
            <a:ext cx="5562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>
                <a:latin typeface="Helvetica" charset="0"/>
              </a:defRPr>
            </a:lvl1pPr>
          </a:lstStyle>
          <a:p>
            <a:pPr>
              <a:defRPr/>
            </a:pPr>
            <a:r>
              <a:rPr lang="en-US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416675"/>
            <a:ext cx="457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fld id="{9956C743-C58C-B546-AEA2-8065E3DEDFB6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68300" y="0"/>
            <a:ext cx="8777288" cy="1878013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363538" y="1884363"/>
            <a:ext cx="8782050" cy="0"/>
          </a:xfrm>
          <a:prstGeom prst="line">
            <a:avLst/>
          </a:prstGeom>
          <a:noFill/>
          <a:ln w="19050" cap="flat" cmpd="sng" algn="ctr">
            <a:solidFill>
              <a:srgbClr val="FFFFFF">
                <a:alpha val="100000"/>
              </a:srgbClr>
            </a:soli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" name="Group 20"/>
          <p:cNvGrpSpPr>
            <a:grpSpLocks/>
          </p:cNvGrpSpPr>
          <p:nvPr/>
        </p:nvGrpSpPr>
        <p:grpSpPr bwMode="auto">
          <a:xfrm rot="5400000">
            <a:off x="8515351" y="1219200"/>
            <a:ext cx="131762" cy="128587"/>
            <a:chOff x="6668087" y="1297746"/>
            <a:chExt cx="161840" cy="156602"/>
          </a:xfrm>
        </p:grpSpPr>
        <p:cxnSp>
          <p:nvCxnSpPr>
            <p:cNvPr id="8" name="Straight Connector 7"/>
            <p:cNvCxnSpPr/>
            <p:nvPr/>
          </p:nvCxnSpPr>
          <p:spPr>
            <a:xfrm rot="16200000">
              <a:off x="6659693" y="1302242"/>
              <a:ext cx="88935" cy="79945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rot="16200000" flipV="1">
              <a:off x="6681299" y="1395381"/>
              <a:ext cx="125668" cy="0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rot="5400000" flipH="1">
              <a:off x="6740613" y="1301266"/>
              <a:ext cx="88935" cy="81895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25"/>
          <p:cNvGrpSpPr>
            <a:grpSpLocks/>
          </p:cNvGrpSpPr>
          <p:nvPr/>
        </p:nvGrpSpPr>
        <p:grpSpPr bwMode="auto">
          <a:xfrm rot="5400000">
            <a:off x="8667751" y="1371600"/>
            <a:ext cx="131762" cy="128587"/>
            <a:chOff x="6668087" y="1297746"/>
            <a:chExt cx="161840" cy="156602"/>
          </a:xfrm>
        </p:grpSpPr>
        <p:cxnSp>
          <p:nvCxnSpPr>
            <p:cNvPr id="12" name="Straight Connector 11"/>
            <p:cNvCxnSpPr/>
            <p:nvPr/>
          </p:nvCxnSpPr>
          <p:spPr>
            <a:xfrm rot="16200000">
              <a:off x="6659693" y="1302242"/>
              <a:ext cx="88935" cy="79945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rot="16200000" flipV="1">
              <a:off x="6681299" y="1395381"/>
              <a:ext cx="125668" cy="0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rot="5400000" flipH="1">
              <a:off x="6740613" y="1301266"/>
              <a:ext cx="88935" cy="81895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29"/>
          <p:cNvGrpSpPr>
            <a:grpSpLocks/>
          </p:cNvGrpSpPr>
          <p:nvPr/>
        </p:nvGrpSpPr>
        <p:grpSpPr bwMode="auto">
          <a:xfrm rot="5400000">
            <a:off x="8320087" y="1474788"/>
            <a:ext cx="131763" cy="128588"/>
            <a:chOff x="6668087" y="1297746"/>
            <a:chExt cx="161840" cy="156602"/>
          </a:xfrm>
        </p:grpSpPr>
        <p:cxnSp>
          <p:nvCxnSpPr>
            <p:cNvPr id="16" name="Straight Connector 15"/>
            <p:cNvCxnSpPr/>
            <p:nvPr/>
          </p:nvCxnSpPr>
          <p:spPr>
            <a:xfrm rot="16200000">
              <a:off x="6659692" y="1302240"/>
              <a:ext cx="88934" cy="79945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rot="16200000" flipV="1">
              <a:off x="6681298" y="1395380"/>
              <a:ext cx="125668" cy="0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rot="5400000" flipH="1">
              <a:off x="6740612" y="1301265"/>
              <a:ext cx="88934" cy="81895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 bwMode="grayWhite">
          <a:xfrm>
            <a:off x="914400" y="441251"/>
            <a:ext cx="6858000" cy="701749"/>
          </a:xfrm>
        </p:spPr>
        <p:txBody>
          <a:bodyPr anchor="b"/>
          <a:lstStyle>
            <a:lvl1pPr algn="l">
              <a:buNone/>
              <a:defRPr sz="21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68032" y="1893781"/>
            <a:ext cx="8778240" cy="4960144"/>
          </a:xfrm>
          <a:solidFill>
            <a:schemeClr val="bg2"/>
          </a:solidFill>
        </p:spPr>
        <p:txBody>
          <a:bodyPr>
            <a:normAutofit/>
          </a:bodyPr>
          <a:lstStyle>
            <a:lvl1pPr marL="0" indent="0">
              <a:buNone/>
              <a:defRPr sz="3200"/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White">
          <a:xfrm>
            <a:off x="914400" y="1150144"/>
            <a:ext cx="6858000" cy="685800"/>
          </a:xfrm>
        </p:spPr>
        <p:txBody>
          <a:bodyPr/>
          <a:lstStyle>
            <a:lvl1pPr marL="27432" indent="0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Date Placeholder 4"/>
          <p:cNvSpPr>
            <a:spLocks noGrp="1"/>
          </p:cNvSpPr>
          <p:nvPr>
            <p:ph type="dt" sz="half" idx="10"/>
          </p:nvPr>
        </p:nvSpPr>
        <p:spPr>
          <a:xfrm>
            <a:off x="6477000" y="55563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20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4400" y="55563"/>
            <a:ext cx="5562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>
                <a:latin typeface="Helvetica" charset="0"/>
              </a:defRPr>
            </a:lvl1pPr>
          </a:lstStyle>
          <a:p>
            <a:pPr>
              <a:defRPr/>
            </a:pPr>
            <a:r>
              <a:rPr lang="en-US"/>
              <a:t>
              </a:t>
            </a:r>
          </a:p>
        </p:txBody>
      </p:sp>
      <p:sp>
        <p:nvSpPr>
          <p:cNvPr id="21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55563"/>
            <a:ext cx="457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fld id="{458E6A8A-592E-AF43-B50A-9BAEEB4055EB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5" Type="http://schemas.openxmlformats.org/officeDocument/2006/relationships/image" Target="../media/image2.png"/><Relationship Id="rId16" Type="http://schemas.openxmlformats.org/officeDocument/2006/relationships/image" Target="../media/image3.png"/><Relationship Id="rId17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762000"/>
          </a:xfrm>
          <a:prstGeom prst="rect">
            <a:avLst/>
          </a:prstGeom>
        </p:spPr>
        <p:txBody>
          <a:bodyPr vert="horz" anchor="t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31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457200" y="990600"/>
            <a:ext cx="8229600" cy="536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Rectangle 10"/>
          <p:cNvSpPr>
            <a:spLocks noChangeArrowheads="1"/>
          </p:cNvSpPr>
          <p:nvPr userDrawn="1"/>
        </p:nvSpPr>
        <p:spPr bwMode="auto">
          <a:xfrm>
            <a:off x="0" y="6622038"/>
            <a:ext cx="9144000" cy="2359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63500" tIns="25400" rIns="63500" bIns="25400">
            <a:prstTxWarp prst="textNoShape">
              <a:avLst/>
            </a:prstTxWarp>
            <a:spAutoFit/>
          </a:bodyPr>
          <a:lstStyle/>
          <a:p>
            <a:pPr algn="ctr">
              <a:defRPr/>
            </a:pPr>
            <a:r>
              <a:rPr lang="en-US" sz="1200" b="1" dirty="0" smtClean="0">
                <a:solidFill>
                  <a:schemeClr val="tx1"/>
                </a:solidFill>
                <a:latin typeface="18 VAG Rounded Black   09390"/>
              </a:rPr>
              <a:t>UC Berkeley CS10 “</a:t>
            </a:r>
            <a:r>
              <a:rPr lang="en-US" sz="1200" b="1" baseline="0" dirty="0" smtClean="0">
                <a:solidFill>
                  <a:schemeClr val="tx1"/>
                </a:solidFill>
                <a:latin typeface="18 VAG Rounded Black   09390"/>
              </a:rPr>
              <a:t>The Beauty and Joy of Computing” </a:t>
            </a:r>
            <a:r>
              <a:rPr lang="en-US" sz="1200" b="1" baseline="0" dirty="0" smtClean="0">
                <a:solidFill>
                  <a:srgbClr val="FFFF00"/>
                </a:solidFill>
                <a:latin typeface="18 VAG Rounded Black   09390"/>
              </a:rPr>
              <a:t>: Higher-Order Functions </a:t>
            </a:r>
            <a:r>
              <a:rPr lang="en-US" sz="1200" b="1" dirty="0" smtClean="0">
                <a:solidFill>
                  <a:schemeClr val="tx1"/>
                </a:solidFill>
                <a:latin typeface="18 VAG Rounded Black   09390"/>
              </a:rPr>
              <a:t>(</a:t>
            </a:r>
            <a:fld id="{0382F9D6-1C8F-9447-89CA-9F506CE985D4}" type="slidenum">
              <a:rPr lang="en-US" sz="1200" b="1">
                <a:solidFill>
                  <a:schemeClr val="tx1"/>
                </a:solidFill>
                <a:latin typeface="18 VAG Rounded Black   09390"/>
              </a:rPr>
              <a:pPr algn="ctr">
                <a:defRPr/>
              </a:pPr>
              <a:t>‹#›</a:t>
            </a:fld>
            <a:r>
              <a:rPr lang="en-US" sz="1200" b="1" dirty="0">
                <a:solidFill>
                  <a:schemeClr val="tx1"/>
                </a:solidFill>
                <a:latin typeface="18 VAG Rounded Black   09390"/>
              </a:rPr>
              <a:t>)</a:t>
            </a:r>
          </a:p>
        </p:txBody>
      </p:sp>
      <p:sp>
        <p:nvSpPr>
          <p:cNvPr id="19" name="Rectangle 11"/>
          <p:cNvSpPr>
            <a:spLocks noChangeArrowheads="1"/>
          </p:cNvSpPr>
          <p:nvPr userDrawn="1"/>
        </p:nvSpPr>
        <p:spPr bwMode="auto">
          <a:xfrm>
            <a:off x="7924800" y="6248400"/>
            <a:ext cx="1219200" cy="20518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63500" tIns="25400" rIns="63500" bIns="25400">
            <a:prstTxWarp prst="textNoShape">
              <a:avLst/>
            </a:prstTxWarp>
            <a:spAutoFit/>
          </a:bodyPr>
          <a:lstStyle/>
          <a:p>
            <a:pPr algn="r">
              <a:defRPr/>
            </a:pPr>
            <a:r>
              <a:rPr lang="en-US" sz="1000" b="1" dirty="0">
                <a:solidFill>
                  <a:schemeClr val="tx1"/>
                </a:solidFill>
                <a:latin typeface="18 VAG Rounded Black   09390"/>
              </a:rPr>
              <a:t>Garcia,</a:t>
            </a:r>
            <a:r>
              <a:rPr lang="en-US" sz="1000" b="1" dirty="0" smtClean="0">
                <a:solidFill>
                  <a:schemeClr val="tx1"/>
                </a:solidFill>
                <a:latin typeface="18 VAG Rounded Black   09390"/>
              </a:rPr>
              <a:t> Spring 2012</a:t>
            </a:r>
            <a:endParaRPr lang="en-US" sz="1000" b="1" dirty="0">
              <a:solidFill>
                <a:schemeClr val="tx1"/>
              </a:solidFill>
              <a:latin typeface="18 VAG Rounded Black   09390"/>
            </a:endParaRP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457200" y="989012"/>
            <a:ext cx="8229600" cy="1588"/>
          </a:xfrm>
          <a:prstGeom prst="line">
            <a:avLst/>
          </a:prstGeom>
          <a:ln>
            <a:solidFill>
              <a:schemeClr val="tx2"/>
            </a:solidFill>
          </a:ln>
          <a:effectLst>
            <a:glow rad="101600">
              <a:schemeClr val="tx2">
                <a:alpha val="75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25" descr="Seal"/>
          <p:cNvPicPr>
            <a:picLocks noChangeAspect="1" noChangeArrowheads="1"/>
          </p:cNvPicPr>
          <p:nvPr userDrawn="1"/>
        </p:nvPicPr>
        <p:blipFill>
          <a:blip r:embed="rId15"/>
          <a:srcRect/>
          <a:stretch>
            <a:fillRect/>
          </a:stretch>
        </p:blipFill>
        <p:spPr bwMode="auto">
          <a:xfrm>
            <a:off x="43300" y="6192838"/>
            <a:ext cx="609600" cy="609600"/>
          </a:xfrm>
          <a:prstGeom prst="rect">
            <a:avLst/>
          </a:prstGeom>
          <a:noFill/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026400" y="6464300"/>
            <a:ext cx="1117600" cy="3937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17"/>
          <a:stretch>
            <a:fillRect/>
          </a:stretch>
        </p:blipFill>
        <p:spPr>
          <a:xfrm>
            <a:off x="53234" y="53235"/>
            <a:ext cx="425877" cy="504664"/>
          </a:xfrm>
          <a:prstGeom prst="rect">
            <a:avLst/>
          </a:prstGeom>
        </p:spPr>
      </p:pic>
    </p:spTree>
  </p:cSld>
  <p:clrMap bg1="dk1" tx1="lt1" bg2="dk2" tx2="lt2" accent1="accent1" accent2="accent2" accent3="accent3" accent4="accent4" accent5="accent5" accent6="accent6" hlink="hlink" folHlink="folHlink"/>
  <p:sldLayoutIdLst>
    <p:sldLayoutId id="2147483652" r:id="rId1"/>
    <p:sldLayoutId id="2147483649" r:id="rId2"/>
    <p:sldLayoutId id="2147483650" r:id="rId3"/>
    <p:sldLayoutId id="2147483651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 b="0" i="0" kern="1200" spc="-100">
          <a:solidFill>
            <a:srgbClr val="C1EEFF"/>
          </a:solidFill>
          <a:latin typeface="18 VAG Rounded Bold   07390"/>
          <a:ea typeface="ＭＳ Ｐゴシック" charset="-128"/>
          <a:cs typeface="AppleGaramond Bd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C1EEFF"/>
          </a:solidFill>
          <a:latin typeface="Corbel" charset="0"/>
          <a:ea typeface="ＭＳ Ｐゴシック" charset="-128"/>
          <a:cs typeface="ＭＳ Ｐゴシック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C1EEFF"/>
          </a:solidFill>
          <a:latin typeface="Corbel" charset="0"/>
          <a:ea typeface="ＭＳ Ｐゴシック" charset="-128"/>
          <a:cs typeface="ＭＳ Ｐゴシック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C1EEFF"/>
          </a:solidFill>
          <a:latin typeface="Corbel" charset="0"/>
          <a:ea typeface="ＭＳ Ｐゴシック" charset="-128"/>
          <a:cs typeface="ＭＳ Ｐゴシック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C1EEFF"/>
          </a:solidFill>
          <a:latin typeface="Corbel" charset="0"/>
          <a:ea typeface="ＭＳ Ｐゴシック" charset="-128"/>
          <a:cs typeface="ＭＳ Ｐゴシック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4000" b="1">
          <a:solidFill>
            <a:srgbClr val="C1EEFF"/>
          </a:solidFill>
          <a:latin typeface="Corbel" charset="0"/>
          <a:ea typeface="ＭＳ Ｐゴシック" charset="-128"/>
          <a:cs typeface="ＭＳ Ｐゴシック" charset="-128"/>
        </a:defRPr>
      </a:lvl6pPr>
      <a:lvl7pPr marL="914400" algn="l" rtl="0" fontAlgn="base">
        <a:spcBef>
          <a:spcPct val="0"/>
        </a:spcBef>
        <a:spcAft>
          <a:spcPct val="0"/>
        </a:spcAft>
        <a:defRPr sz="4000" b="1">
          <a:solidFill>
            <a:srgbClr val="C1EEFF"/>
          </a:solidFill>
          <a:latin typeface="Corbel" charset="0"/>
          <a:ea typeface="ＭＳ Ｐゴシック" charset="-128"/>
          <a:cs typeface="ＭＳ Ｐゴシック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sz="4000" b="1">
          <a:solidFill>
            <a:srgbClr val="C1EEFF"/>
          </a:solidFill>
          <a:latin typeface="Corbel" charset="0"/>
          <a:ea typeface="ＭＳ Ｐゴシック" charset="-128"/>
          <a:cs typeface="ＭＳ Ｐゴシック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sz="4000" b="1">
          <a:solidFill>
            <a:srgbClr val="C1EEFF"/>
          </a:solidFill>
          <a:latin typeface="Corbel" charset="0"/>
          <a:ea typeface="ＭＳ Ｐゴシック" charset="-128"/>
          <a:cs typeface="ＭＳ Ｐゴシック" charset="-128"/>
        </a:defRPr>
      </a:lvl9pPr>
    </p:titleStyle>
    <p:bodyStyle>
      <a:lvl1pPr marL="411163" indent="-342900" algn="l" rtl="0" eaLnBrk="0" fontAlgn="base" hangingPunct="0">
        <a:spcBef>
          <a:spcPts val="700"/>
        </a:spcBef>
        <a:spcAft>
          <a:spcPct val="0"/>
        </a:spcAft>
        <a:buClr>
          <a:schemeClr val="tx2"/>
        </a:buClr>
        <a:buSzPct val="95000"/>
        <a:buFont typeface="Wingdings" pitchFamily="-65" charset="2"/>
        <a:buChar char=""/>
        <a:defRPr sz="3000" b="0" i="0" kern="1200">
          <a:solidFill>
            <a:schemeClr val="tx1"/>
          </a:solidFill>
          <a:latin typeface="18 VAG Rounded Bold   07390"/>
          <a:ea typeface="ＭＳ Ｐゴシック" charset="-128"/>
          <a:cs typeface="ＭＳ Ｐゴシック" charset="-128"/>
        </a:defRPr>
      </a:lvl1pPr>
      <a:lvl2pPr marL="739775" indent="-285750" algn="l" rtl="0" eaLnBrk="0" fontAlgn="base" hangingPunct="0">
        <a:spcBef>
          <a:spcPct val="20000"/>
        </a:spcBef>
        <a:spcAft>
          <a:spcPct val="0"/>
        </a:spcAft>
        <a:buSzPct val="90000"/>
        <a:buFont typeface="Wingdings" pitchFamily="-65" charset="2"/>
        <a:buChar char=""/>
        <a:defRPr sz="2600" b="0" i="0" kern="1200">
          <a:solidFill>
            <a:schemeClr val="accent3">
              <a:lumMod val="40000"/>
              <a:lumOff val="60000"/>
            </a:schemeClr>
          </a:solidFill>
          <a:latin typeface="18 VAG Rounded Light   02390"/>
          <a:ea typeface="ＭＳ Ｐゴシック" charset="-128"/>
          <a:cs typeface="+mn-cs"/>
        </a:defRPr>
      </a:lvl2pPr>
      <a:lvl3pPr marL="995363" indent="-228600" algn="l" rtl="0" eaLnBrk="0" fontAlgn="base" hangingPunct="0">
        <a:spcBef>
          <a:spcPct val="20000"/>
        </a:spcBef>
        <a:spcAft>
          <a:spcPct val="0"/>
        </a:spcAft>
        <a:buFont typeface="Wingdings 2" pitchFamily="-65" charset="2"/>
        <a:buChar char=""/>
        <a:defRPr sz="2400" b="0" i="0" kern="1200">
          <a:solidFill>
            <a:schemeClr val="tx2">
              <a:lumMod val="90000"/>
            </a:schemeClr>
          </a:solidFill>
          <a:latin typeface="18 VAG Rounded Light   02390"/>
          <a:ea typeface="ＭＳ Ｐゴシック" charset="-128"/>
          <a:cs typeface="+mn-cs"/>
        </a:defRPr>
      </a:lvl3pPr>
      <a:lvl4pPr marL="1260475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 3" pitchFamily="-65" charset="2"/>
        <a:buChar char=""/>
        <a:defRPr sz="2200" b="0" i="0" kern="1200">
          <a:solidFill>
            <a:srgbClr val="F273AF"/>
          </a:solidFill>
          <a:latin typeface="18 VAG Rounded Light   02390"/>
          <a:ea typeface="ＭＳ Ｐゴシック" charset="-128"/>
          <a:cs typeface="+mn-cs"/>
        </a:defRPr>
      </a:lvl4pPr>
      <a:lvl5pPr marL="1481138" indent="-20955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Wingdings 2" pitchFamily="-65" charset="2"/>
        <a:buChar char=""/>
        <a:defRPr sz="2000" b="0" i="0" kern="1200">
          <a:solidFill>
            <a:schemeClr val="tx1"/>
          </a:solidFill>
          <a:latin typeface="18 VAG Rounded Light   02390"/>
          <a:ea typeface="ＭＳ Ｐゴシック" charset="-128"/>
          <a:cs typeface="+mn-cs"/>
        </a:defRPr>
      </a:lvl5pPr>
      <a:lvl6pPr marL="1709928" indent="-210312" algn="l" rtl="0" eaLnBrk="1" latinLnBrk="0" hangingPunct="1">
        <a:spcBef>
          <a:spcPct val="20000"/>
        </a:spcBef>
        <a:buClr>
          <a:schemeClr val="accent3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01952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93976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4" Type="http://schemas.openxmlformats.org/officeDocument/2006/relationships/image" Target="../media/image4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4" Type="http://schemas.openxmlformats.org/officeDocument/2006/relationships/image" Target="../media/image9.tiff"/><Relationship Id="rId5" Type="http://schemas.openxmlformats.org/officeDocument/2006/relationships/image" Target="../media/image10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1000" y="304800"/>
            <a:ext cx="1600200" cy="21336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15363" name="Rectangle 4"/>
          <p:cNvSpPr>
            <a:spLocks noChangeArrowheads="1"/>
          </p:cNvSpPr>
          <p:nvPr/>
        </p:nvSpPr>
        <p:spPr bwMode="auto">
          <a:xfrm>
            <a:off x="1981200" y="0"/>
            <a:ext cx="5181600" cy="315101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 lIns="63500" tIns="25400" rIns="63500" bIns="25400" anchor="ctr">
            <a:prstTxWarp prst="textNoShape">
              <a:avLst/>
            </a:prstTxWarp>
            <a:spAutoFit/>
          </a:bodyPr>
          <a:lstStyle/>
          <a:p>
            <a:pPr algn="ctr">
              <a:lnSpc>
                <a:spcPct val="77000"/>
              </a:lnSpc>
            </a:pPr>
            <a:r>
              <a:rPr lang="en-US" sz="3200" b="1" dirty="0" smtClean="0">
                <a:solidFill>
                  <a:schemeClr val="accent2"/>
                </a:solidFill>
              </a:rPr>
              <a:t/>
            </a:r>
            <a:br>
              <a:rPr lang="en-US" sz="3200" b="1" dirty="0" smtClean="0">
                <a:solidFill>
                  <a:schemeClr val="accent2"/>
                </a:solidFill>
              </a:rPr>
            </a:br>
            <a:r>
              <a:rPr lang="en-US" sz="3600" b="1" dirty="0" smtClean="0">
                <a:solidFill>
                  <a:schemeClr val="tx2"/>
                </a:solidFill>
                <a:latin typeface="18 VAG Rounded Bold   07390"/>
                <a:cs typeface=""/>
              </a:rPr>
              <a:t>CS10 : The Beauty and Joy of Computing</a:t>
            </a:r>
            <a:r>
              <a:rPr lang="en-US" sz="3200" b="1" dirty="0" smtClean="0">
                <a:solidFill>
                  <a:schemeClr val="tx2"/>
                </a:solidFill>
                <a:latin typeface="18 VAG Rounded Bold   07390"/>
                <a:cs typeface=""/>
              </a:rPr>
              <a:t/>
            </a:r>
            <a:br>
              <a:rPr lang="en-US" sz="3200" b="1" dirty="0" smtClean="0">
                <a:solidFill>
                  <a:schemeClr val="tx2"/>
                </a:solidFill>
                <a:latin typeface="18 VAG Rounded Bold   07390"/>
                <a:cs typeface=""/>
              </a:rPr>
            </a:br>
            <a:r>
              <a:rPr lang="en-US" sz="3200" b="1" dirty="0" smtClean="0">
                <a:latin typeface="18 VAG Rounded Bold   07390"/>
                <a:cs typeface=""/>
              </a:rPr>
              <a:t/>
            </a:r>
            <a:br>
              <a:rPr lang="en-US" sz="3200" b="1" dirty="0" smtClean="0">
                <a:latin typeface="18 VAG Rounded Bold   07390"/>
                <a:cs typeface=""/>
              </a:rPr>
            </a:br>
            <a:r>
              <a:rPr lang="en-US" sz="2800" b="1" dirty="0" smtClean="0">
                <a:solidFill>
                  <a:schemeClr val="tx1"/>
                </a:solidFill>
                <a:latin typeface="18 VAG Rounded Bold   07390"/>
                <a:cs typeface=""/>
              </a:rPr>
              <a:t>Lecture #19</a:t>
            </a:r>
            <a:br>
              <a:rPr lang="en-US" sz="2800" b="1" dirty="0" smtClean="0">
                <a:solidFill>
                  <a:schemeClr val="tx1"/>
                </a:solidFill>
                <a:latin typeface="18 VAG Rounded Bold   07390"/>
                <a:cs typeface=""/>
              </a:rPr>
            </a:br>
            <a:r>
              <a:rPr lang="en-US" sz="2800" b="1" dirty="0" smtClean="0">
                <a:solidFill>
                  <a:schemeClr val="tx1"/>
                </a:solidFill>
                <a:latin typeface="18 VAG Rounded Bold   07390"/>
                <a:cs typeface=""/>
              </a:rPr>
              <a:t>Higher Order Functions II</a:t>
            </a:r>
            <a:endParaRPr lang="en-US" sz="3200" b="1" dirty="0" smtClean="0">
              <a:solidFill>
                <a:schemeClr val="bg2"/>
              </a:solidFill>
              <a:latin typeface="18 VAG Rounded Bold   07390"/>
              <a:cs typeface=""/>
            </a:endParaRPr>
          </a:p>
          <a:p>
            <a:pPr algn="ctr">
              <a:lnSpc>
                <a:spcPct val="77000"/>
              </a:lnSpc>
            </a:pPr>
            <a:r>
              <a:rPr lang="en-US" sz="3200" b="1" dirty="0" smtClean="0">
                <a:solidFill>
                  <a:schemeClr val="bg2"/>
                </a:solidFill>
                <a:latin typeface="18 VAG Rounded Bold   07390"/>
                <a:cs typeface=""/>
              </a:rPr>
              <a:t/>
            </a:r>
            <a:br>
              <a:rPr lang="en-US" sz="3200" b="1" dirty="0" smtClean="0">
                <a:solidFill>
                  <a:schemeClr val="bg2"/>
                </a:solidFill>
                <a:latin typeface="18 VAG Rounded Bold   07390"/>
                <a:cs typeface=""/>
              </a:rPr>
            </a:br>
            <a:r>
              <a:rPr lang="en-US" sz="3200" b="1" dirty="0" smtClean="0">
                <a:solidFill>
                  <a:schemeClr val="bg2"/>
                </a:solidFill>
                <a:latin typeface="18 VAG Rounded Bold   07390"/>
                <a:cs typeface=""/>
              </a:rPr>
              <a:t>2012-04-04</a:t>
            </a:r>
          </a:p>
        </p:txBody>
      </p:sp>
      <p:sp>
        <p:nvSpPr>
          <p:cNvPr id="48" name="Title 47"/>
          <p:cNvSpPr>
            <a:spLocks noGrp="1"/>
          </p:cNvSpPr>
          <p:nvPr>
            <p:ph type="ctrTitle"/>
          </p:nvPr>
        </p:nvSpPr>
        <p:spPr>
          <a:xfrm>
            <a:off x="381000" y="3429000"/>
            <a:ext cx="6096000" cy="6858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200" dirty="0" smtClean="0">
                <a:solidFill>
                  <a:srgbClr val="FFFF00"/>
                </a:solidFill>
              </a:rPr>
              <a:t>Busting the king’s gambit</a:t>
            </a:r>
            <a:endParaRPr lang="en-US" sz="3200" dirty="0">
              <a:solidFill>
                <a:srgbClr val="FFFF00"/>
              </a:solidFill>
              <a:ea typeface="+mj-ea"/>
              <a:cs typeface="+mj-cs"/>
            </a:endParaRPr>
          </a:p>
        </p:txBody>
      </p:sp>
      <p:sp>
        <p:nvSpPr>
          <p:cNvPr id="15365" name="Subtitle 48"/>
          <p:cNvSpPr>
            <a:spLocks noGrp="1"/>
          </p:cNvSpPr>
          <p:nvPr>
            <p:ph type="subTitle" idx="1"/>
          </p:nvPr>
        </p:nvSpPr>
        <p:spPr>
          <a:xfrm>
            <a:off x="381001" y="4038600"/>
            <a:ext cx="5791199" cy="2362200"/>
          </a:xfrm>
        </p:spPr>
        <p:txBody>
          <a:bodyPr anchor="t"/>
          <a:lstStyle/>
          <a:p>
            <a:pPr eaLnBrk="1" hangingPunct="1">
              <a:spcBef>
                <a:spcPct val="0"/>
              </a:spcBef>
            </a:pPr>
            <a:r>
              <a:rPr lang="en-US" dirty="0" smtClean="0">
                <a:ea typeface="ＭＳ Ｐゴシック" pitchFamily="-65" charset="-128"/>
                <a:cs typeface="ＭＳ Ｐゴシック" pitchFamily="-65" charset="-128"/>
              </a:rPr>
              <a:t>The popular opening 1. e4 e5 2. f4 exf4 refutes the “formerly popular opening”. He “strongly solved” it using ~3,000 cores powered by the IBM Watson team, and finds out that there’s only ONE move that draws for white 3. Be2; every other move “loses by force”.  (they consider a game in which a person is down by 5.12 points to be a loss)</a:t>
            </a:r>
            <a:endParaRPr lang="en-US" i="1" baseline="30000" dirty="0" smtClean="0">
              <a:solidFill>
                <a:schemeClr val="accent4"/>
              </a:solidFill>
              <a:ea typeface="ＭＳ Ｐゴシック" pitchFamily="-65" charset="-128"/>
              <a:cs typeface="ＭＳ Ｐゴシック" pitchFamily="-65" charset="-128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0" y="2438400"/>
            <a:ext cx="23622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000" b="1" dirty="0" smtClean="0">
                <a:solidFill>
                  <a:schemeClr val="bg2"/>
                </a:solidFill>
                <a:latin typeface="18 VAG Rounded Bold   07390"/>
              </a:rPr>
              <a:t>UC Berkeley EECS</a:t>
            </a:r>
            <a:br>
              <a:rPr lang="en-US" sz="2000" b="1" dirty="0" smtClean="0">
                <a:solidFill>
                  <a:schemeClr val="bg2"/>
                </a:solidFill>
                <a:latin typeface="18 VAG Rounded Bold   07390"/>
              </a:rPr>
            </a:br>
            <a:r>
              <a:rPr lang="en-US" sz="2000" b="1" dirty="0" smtClean="0">
                <a:solidFill>
                  <a:schemeClr val="bg2"/>
                </a:solidFill>
                <a:latin typeface="18 VAG Rounded Bold   07390"/>
              </a:rPr>
              <a:t>Lecturer SOE</a:t>
            </a:r>
            <a:br>
              <a:rPr lang="en-US" sz="2000" b="1" dirty="0" smtClean="0">
                <a:solidFill>
                  <a:schemeClr val="bg2"/>
                </a:solidFill>
                <a:latin typeface="18 VAG Rounded Bold   07390"/>
              </a:rPr>
            </a:br>
            <a:r>
              <a:rPr lang="en-US" sz="2000" b="1" dirty="0" smtClean="0">
                <a:solidFill>
                  <a:schemeClr val="bg2"/>
                </a:solidFill>
                <a:latin typeface="18 VAG Rounded Bold   07390"/>
              </a:rPr>
              <a:t>Dan Garcia</a:t>
            </a:r>
            <a:endParaRPr lang="en-US" sz="2000" b="1" dirty="0">
              <a:solidFill>
                <a:schemeClr val="bg2"/>
              </a:solidFill>
              <a:latin typeface="18 VAG Rounded Bold   07390"/>
            </a:endParaRPr>
          </a:p>
        </p:txBody>
      </p:sp>
      <p:sp>
        <p:nvSpPr>
          <p:cNvPr id="15367" name="Subtitle 48"/>
          <p:cNvSpPr txBox="1">
            <a:spLocks/>
          </p:cNvSpPr>
          <p:nvPr/>
        </p:nvSpPr>
        <p:spPr bwMode="auto">
          <a:xfrm>
            <a:off x="0" y="6477000"/>
            <a:ext cx="91440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0584">
            <a:prstTxWarp prst="textNoShape">
              <a:avLst/>
            </a:prstTxWarp>
          </a:bodyPr>
          <a:lstStyle/>
          <a:p>
            <a:pPr algn="ctr"/>
            <a:r>
              <a:rPr lang="en-US" sz="2000" b="1" dirty="0" smtClean="0">
                <a:latin typeface="Courier New" pitchFamily="1" charset="0"/>
              </a:rPr>
              <a:t>http://www.chessbase.com/newsdetail.asp?newsid=8047</a:t>
            </a:r>
          </a:p>
        </p:txBody>
      </p:sp>
      <p:sp>
        <p:nvSpPr>
          <p:cNvPr id="54" name="Oval 53"/>
          <p:cNvSpPr/>
          <p:nvPr/>
        </p:nvSpPr>
        <p:spPr>
          <a:xfrm>
            <a:off x="6165773" y="6081252"/>
            <a:ext cx="2691298" cy="471948"/>
          </a:xfrm>
          <a:prstGeom prst="ellipse">
            <a:avLst/>
          </a:prstGeom>
          <a:solidFill>
            <a:schemeClr val="bg1">
              <a:alpha val="17000"/>
            </a:schemeClr>
          </a:solidFill>
          <a:ln>
            <a:noFill/>
          </a:ln>
          <a:effectLst>
            <a:softEdge rad="1397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099499" y="3796834"/>
            <a:ext cx="2797414" cy="26161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latin typeface="Vagrounded"/>
                <a:cs typeface="Vagrounded"/>
              </a:rPr>
              <a:t>(Image Credit: chessbase.com)</a:t>
            </a:r>
            <a:endParaRPr lang="en-US" sz="1100" b="1" dirty="0">
              <a:latin typeface="Vagrounded"/>
              <a:cs typeface="Vagrounded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5271" y="228600"/>
            <a:ext cx="2186330" cy="2590800"/>
          </a:xfrm>
          <a:prstGeom prst="rect">
            <a:avLst/>
          </a:prstGeom>
        </p:spPr>
      </p:pic>
      <p:pic>
        <p:nvPicPr>
          <p:cNvPr id="16" name="Picture 15" descr="Screen Shot 2012-04-03 at 10.02.54 PM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9195" y="4038600"/>
            <a:ext cx="2027610" cy="20193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64344" y="990601"/>
            <a:ext cx="8222456" cy="5305864"/>
          </a:xfrm>
        </p:spPr>
        <p:txBody>
          <a:bodyPr/>
          <a:lstStyle/>
          <a:p>
            <a:pPr>
              <a:buNone/>
            </a:pPr>
            <a:endParaRPr lang="en-US" sz="3200" dirty="0" smtClean="0"/>
          </a:p>
          <a:p>
            <a:pPr>
              <a:buNone/>
            </a:pPr>
            <a:r>
              <a:rPr lang="en-US" sz="3200" dirty="0" smtClean="0">
                <a:solidFill>
                  <a:srgbClr val="FFFF00"/>
                </a:solidFill>
              </a:rPr>
              <a:t>I understand higher-order functions.</a:t>
            </a:r>
          </a:p>
          <a:p>
            <a:pPr>
              <a:buNone/>
            </a:pPr>
            <a:endParaRPr lang="en-US" sz="3200" dirty="0"/>
          </a:p>
          <a:p>
            <a:pPr marL="582613" indent="-457200">
              <a:buFont typeface="+mj-lt"/>
              <a:buAutoNum type="alphaLcParenR"/>
            </a:pPr>
            <a:r>
              <a:rPr lang="en-US" sz="3200" dirty="0" err="1" smtClean="0"/>
              <a:t>Strongly disagree</a:t>
            </a:r>
          </a:p>
          <a:p>
            <a:pPr marL="582613" indent="-457200">
              <a:buFont typeface="+mj-lt"/>
              <a:buAutoNum type="alphaLcParenR"/>
            </a:pPr>
            <a:r>
              <a:rPr lang="en-US" sz="3200" dirty="0" err="1" smtClean="0"/>
              <a:t>Disagree</a:t>
            </a:r>
          </a:p>
          <a:p>
            <a:pPr marL="582613" indent="-457200">
              <a:buFont typeface="+mj-lt"/>
              <a:buAutoNum type="alphaLcParenR"/>
            </a:pPr>
            <a:r>
              <a:rPr lang="en-US" sz="3200" dirty="0" err="1" smtClean="0"/>
              <a:t>Neutral</a:t>
            </a:r>
          </a:p>
          <a:p>
            <a:pPr marL="582613" indent="-457200">
              <a:buFont typeface="+mj-lt"/>
              <a:buAutoNum type="alphaLcParenR"/>
            </a:pPr>
            <a:r>
              <a:rPr lang="en-US" sz="3200" dirty="0" err="1" smtClean="0"/>
              <a:t>Agree</a:t>
            </a:r>
          </a:p>
          <a:p>
            <a:pPr marL="582613" indent="-457200">
              <a:buFont typeface="+mj-lt"/>
              <a:buAutoNum type="alphaLcParenR"/>
            </a:pPr>
            <a:r>
              <a:rPr lang="en-US" sz="3200" dirty="0" err="1" smtClean="0"/>
              <a:t>Strongly agree</a:t>
            </a:r>
            <a:endParaRPr lang="en-US" sz="32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Peer Instruction</a:t>
            </a:r>
            <a:endParaRPr lang="en-US" dirty="0"/>
          </a:p>
        </p:txBody>
      </p:sp>
      <p:pic>
        <p:nvPicPr>
          <p:cNvPr id="9" name="Picture 10"/>
          <p:cNvPicPr>
            <a:picLocks noChangeAspect="1"/>
          </p:cNvPicPr>
          <p:nvPr/>
        </p:nvPicPr>
        <p:blipFill>
          <a:blip r:embed="rId3"/>
          <a:srcRect l="7298" t="14340" r="10573" b="10814"/>
          <a:stretch>
            <a:fillRect/>
          </a:stretch>
        </p:blipFill>
        <p:spPr bwMode="auto">
          <a:xfrm>
            <a:off x="7620000" y="228600"/>
            <a:ext cx="1197862" cy="10918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515" name="Rectangle 3"/>
          <p:cNvSpPr>
            <a:spLocks noGrp="1" noChangeArrowheads="1"/>
          </p:cNvSpPr>
          <p:nvPr>
            <p:ph sz="half" idx="2"/>
          </p:nvPr>
        </p:nvSpPr>
        <p:spPr>
          <a:xfrm>
            <a:off x="457200" y="990600"/>
            <a:ext cx="6096000" cy="5305864"/>
          </a:xfrm>
        </p:spPr>
        <p:txBody>
          <a:bodyPr/>
          <a:lstStyle/>
          <a:p>
            <a:pPr eaLnBrk="1" hangingPunct="1"/>
            <a:r>
              <a:rPr lang="en-US" sz="2400" dirty="0" smtClean="0">
                <a:latin typeface="18 VAG Rounded Bold   07390" charset="0"/>
              </a:rPr>
              <a:t>Review useful HOFs</a:t>
            </a:r>
          </a:p>
          <a:p>
            <a:pPr lvl="1" eaLnBrk="1" hangingPunct="1"/>
            <a:r>
              <a:rPr lang="en-US" sz="2000" dirty="0">
                <a:latin typeface="18 VAG Rounded Bold   07390" charset="0"/>
              </a:rPr>
              <a:t>map </a:t>
            </a:r>
            <a:r>
              <a:rPr lang="en-US" sz="2000" u="sng" dirty="0">
                <a:latin typeface="Courier"/>
                <a:cs typeface="Courier"/>
              </a:rPr>
              <a:t>Reporter</a:t>
            </a:r>
            <a:r>
              <a:rPr lang="en-US" sz="2000" dirty="0">
                <a:latin typeface="18 VAG Rounded Bold   07390" charset="0"/>
              </a:rPr>
              <a:t> over </a:t>
            </a:r>
            <a:r>
              <a:rPr lang="en-US" sz="2000" u="sng" dirty="0">
                <a:latin typeface="Courier"/>
                <a:cs typeface="Courier"/>
              </a:rPr>
              <a:t>List</a:t>
            </a:r>
          </a:p>
          <a:p>
            <a:pPr lvl="2" eaLnBrk="1" hangingPunct="1"/>
            <a:r>
              <a:rPr lang="en-US" sz="1600" dirty="0" smtClean="0">
                <a:latin typeface="18 VAG Rounded Bold   07390" charset="0"/>
              </a:rPr>
              <a:t>Report a </a:t>
            </a:r>
            <a:r>
              <a:rPr lang="en-US" sz="1600" dirty="0">
                <a:latin typeface="18 VAG Rounded Bold   07390" charset="0"/>
              </a:rPr>
              <a:t>new list, </a:t>
            </a:r>
            <a:r>
              <a:rPr lang="en-US" sz="1600" dirty="0" smtClean="0">
                <a:latin typeface="18 VAG Rounded Bold   07390" charset="0"/>
              </a:rPr>
              <a:t>every </a:t>
            </a:r>
            <a:r>
              <a:rPr lang="en-US" sz="1600" dirty="0">
                <a:latin typeface="18 VAG Rounded Bold   07390" charset="0"/>
              </a:rPr>
              <a:t>element </a:t>
            </a:r>
            <a:r>
              <a:rPr lang="en-US" sz="1600" dirty="0">
                <a:latin typeface="Courier"/>
                <a:cs typeface="Courier"/>
              </a:rPr>
              <a:t>E</a:t>
            </a:r>
            <a:r>
              <a:rPr lang="en-US" sz="1600" dirty="0">
                <a:latin typeface="18 VAG Rounded Bold   07390" charset="0"/>
              </a:rPr>
              <a:t> of </a:t>
            </a:r>
            <a:r>
              <a:rPr lang="en-US" sz="1600" dirty="0">
                <a:latin typeface="Courier"/>
                <a:cs typeface="Courier"/>
              </a:rPr>
              <a:t>List</a:t>
            </a:r>
            <a:r>
              <a:rPr lang="en-US" sz="1600" dirty="0">
                <a:latin typeface="18 VAG Rounded Bold   07390" charset="0"/>
              </a:rPr>
              <a:t> </a:t>
            </a:r>
            <a:r>
              <a:rPr lang="en-US" sz="1600" dirty="0" smtClean="0">
                <a:latin typeface="18 VAG Rounded Bold   07390" charset="0"/>
              </a:rPr>
              <a:t>becoming </a:t>
            </a:r>
            <a:r>
              <a:rPr lang="en-US" sz="1600" dirty="0">
                <a:latin typeface="Courier"/>
                <a:cs typeface="Courier"/>
              </a:rPr>
              <a:t>Reporter(E)</a:t>
            </a:r>
            <a:r>
              <a:rPr lang="en-US" sz="1600" dirty="0">
                <a:latin typeface="18 VAG Rounded Bold   07390" charset="0"/>
              </a:rPr>
              <a:t> </a:t>
            </a:r>
          </a:p>
          <a:p>
            <a:pPr lvl="1" eaLnBrk="1" hangingPunct="1"/>
            <a:r>
              <a:rPr lang="en-US" sz="2000" dirty="0">
                <a:latin typeface="18 VAG Rounded Bold   07390" charset="0"/>
              </a:rPr>
              <a:t>keep items such that </a:t>
            </a:r>
            <a:r>
              <a:rPr lang="en-US" sz="2000" u="sng" dirty="0">
                <a:latin typeface="Courier"/>
                <a:cs typeface="Courier"/>
              </a:rPr>
              <a:t>Predicate</a:t>
            </a:r>
            <a:r>
              <a:rPr lang="en-US" sz="2000" dirty="0">
                <a:latin typeface="18 VAG Rounded Bold   07390" charset="0"/>
              </a:rPr>
              <a:t> from </a:t>
            </a:r>
            <a:r>
              <a:rPr lang="en-US" sz="2000" u="sng" dirty="0">
                <a:latin typeface="Courier"/>
                <a:cs typeface="Courier"/>
              </a:rPr>
              <a:t>List</a:t>
            </a:r>
          </a:p>
          <a:p>
            <a:pPr lvl="2" eaLnBrk="1" hangingPunct="1"/>
            <a:r>
              <a:rPr lang="en-US" sz="1600" dirty="0" smtClean="0">
                <a:latin typeface="18 VAG Rounded Bold   07390" charset="0"/>
              </a:rPr>
              <a:t>Report a </a:t>
            </a:r>
            <a:r>
              <a:rPr lang="en-US" sz="1600" dirty="0">
                <a:latin typeface="18 VAG Rounded Bold   07390" charset="0"/>
              </a:rPr>
              <a:t>new list, </a:t>
            </a:r>
            <a:r>
              <a:rPr lang="en-US" sz="1600" dirty="0" smtClean="0">
                <a:latin typeface="18 VAG Rounded Bold   07390" charset="0"/>
              </a:rPr>
              <a:t>keeping only elements </a:t>
            </a:r>
            <a:r>
              <a:rPr lang="en-US" sz="1600" dirty="0">
                <a:latin typeface="Courier"/>
                <a:cs typeface="Courier"/>
              </a:rPr>
              <a:t>E</a:t>
            </a:r>
            <a:r>
              <a:rPr lang="en-US" sz="1600" dirty="0">
                <a:latin typeface="18 VAG Rounded Bold   07390" charset="0"/>
              </a:rPr>
              <a:t> </a:t>
            </a:r>
            <a:r>
              <a:rPr lang="en-US" sz="1600" dirty="0" smtClean="0">
                <a:latin typeface="18 VAG Rounded Bold   07390" charset="0"/>
              </a:rPr>
              <a:t>of </a:t>
            </a:r>
            <a:r>
              <a:rPr lang="en-US" sz="1600" dirty="0" smtClean="0">
                <a:latin typeface="Courier"/>
                <a:cs typeface="Courier"/>
              </a:rPr>
              <a:t>List</a:t>
            </a:r>
            <a:r>
              <a:rPr lang="en-US" sz="1600" dirty="0" smtClean="0">
                <a:latin typeface="18 VAG Rounded Bold   07390" charset="0"/>
              </a:rPr>
              <a:t> if </a:t>
            </a:r>
            <a:r>
              <a:rPr lang="en-US" sz="1600" dirty="0" smtClean="0">
                <a:latin typeface="Courier"/>
                <a:cs typeface="Courier"/>
              </a:rPr>
              <a:t>Predicate</a:t>
            </a:r>
            <a:r>
              <a:rPr lang="en-US" sz="1600" dirty="0">
                <a:latin typeface="Courier"/>
                <a:cs typeface="Courier"/>
              </a:rPr>
              <a:t>(E)</a:t>
            </a:r>
          </a:p>
          <a:p>
            <a:pPr lvl="1" eaLnBrk="1" hangingPunct="1"/>
            <a:r>
              <a:rPr lang="en-US" sz="2000" dirty="0">
                <a:latin typeface="18 VAG Rounded Bold   07390" charset="0"/>
              </a:rPr>
              <a:t>combine with </a:t>
            </a:r>
            <a:r>
              <a:rPr lang="en-US" sz="2000" u="sng" dirty="0">
                <a:latin typeface="Courier"/>
                <a:cs typeface="Courier"/>
              </a:rPr>
              <a:t>Reporter</a:t>
            </a:r>
            <a:r>
              <a:rPr lang="en-US" sz="2000" dirty="0">
                <a:latin typeface="18 VAG Rounded Bold   07390" charset="0"/>
              </a:rPr>
              <a:t> over </a:t>
            </a:r>
            <a:r>
              <a:rPr lang="en-US" sz="2000" u="sng" dirty="0">
                <a:latin typeface="Courier"/>
                <a:cs typeface="Courier"/>
              </a:rPr>
              <a:t>List</a:t>
            </a:r>
          </a:p>
          <a:p>
            <a:pPr lvl="2" eaLnBrk="1" hangingPunct="1"/>
            <a:r>
              <a:rPr lang="en-US" sz="1600" dirty="0">
                <a:latin typeface="18 VAG Rounded Bold   07390" charset="0"/>
              </a:rPr>
              <a:t>Combine all the elements of </a:t>
            </a:r>
            <a:r>
              <a:rPr lang="en-US" sz="1600" dirty="0">
                <a:latin typeface="Courier"/>
                <a:cs typeface="Courier"/>
              </a:rPr>
              <a:t>List</a:t>
            </a:r>
            <a:r>
              <a:rPr lang="en-US" sz="1600" dirty="0">
                <a:latin typeface="18 VAG Rounded Bold   07390" charset="0"/>
              </a:rPr>
              <a:t> with </a:t>
            </a:r>
            <a:r>
              <a:rPr lang="en-US" sz="1600" dirty="0">
                <a:latin typeface="Courier"/>
                <a:cs typeface="Courier"/>
              </a:rPr>
              <a:t>Reporter(E</a:t>
            </a:r>
            <a:r>
              <a:rPr lang="en-US" sz="1600" dirty="0" smtClean="0">
                <a:latin typeface="Courier"/>
                <a:cs typeface="Courier"/>
              </a:rPr>
              <a:t>)</a:t>
            </a:r>
          </a:p>
          <a:p>
            <a:pPr lvl="2" eaLnBrk="1" hangingPunct="1"/>
            <a:r>
              <a:rPr lang="en-US" sz="1600" dirty="0" smtClean="0">
                <a:latin typeface="18 VAG Rounded Bold   07390" charset="0"/>
              </a:rPr>
              <a:t>This is also known as “reduce”</a:t>
            </a:r>
            <a:endParaRPr lang="en-US" sz="1600" u="sng" dirty="0">
              <a:latin typeface="Courier"/>
              <a:cs typeface="Courier"/>
            </a:endParaRPr>
          </a:p>
          <a:p>
            <a:pPr eaLnBrk="1" hangingPunct="1"/>
            <a:r>
              <a:rPr lang="en-US" sz="2400" dirty="0" smtClean="0">
                <a:latin typeface="18 VAG Rounded Bold   07390" charset="0"/>
              </a:rPr>
              <a:t>Acronym example</a:t>
            </a:r>
          </a:p>
          <a:p>
            <a:pPr lvl="1" eaLnBrk="1" hangingPunct="1"/>
            <a:r>
              <a:rPr lang="en-US" sz="2000" dirty="0" smtClean="0">
                <a:latin typeface="18 VAG Rounded Bold   07390" charset="0"/>
              </a:rPr>
              <a:t>keep </a:t>
            </a:r>
            <a:r>
              <a:rPr lang="en-US" sz="2000" dirty="0" smtClean="0">
                <a:latin typeface="18 VAG Rounded Bold   07390" charset="0"/>
                <a:sym typeface="Wingdings"/>
              </a:rPr>
              <a:t> map  combine</a:t>
            </a:r>
          </a:p>
          <a:p>
            <a:pPr eaLnBrk="1" hangingPunct="1"/>
            <a:r>
              <a:rPr lang="en-US" sz="2400" dirty="0" smtClean="0">
                <a:latin typeface="18 VAG Rounded Bold   07390" charset="0"/>
                <a:sym typeface="Wingdings"/>
              </a:rPr>
              <a:t>The script, run and launch</a:t>
            </a:r>
          </a:p>
          <a:p>
            <a:pPr eaLnBrk="1" hangingPunct="1"/>
            <a:r>
              <a:rPr lang="en-US" sz="2400" dirty="0" smtClean="0">
                <a:latin typeface="18 VAG Rounded Bold   07390" charset="0"/>
                <a:sym typeface="Wingdings"/>
              </a:rPr>
              <a:t>For each</a:t>
            </a:r>
          </a:p>
          <a:p>
            <a:pPr eaLnBrk="1" hangingPunct="1"/>
            <a:r>
              <a:rPr lang="en-US" sz="2400" dirty="0" smtClean="0">
                <a:latin typeface="18 VAG Rounded Bold   07390" charset="0"/>
                <a:sym typeface="Wingdings"/>
              </a:rPr>
              <a:t>Compose example</a:t>
            </a:r>
            <a:endParaRPr lang="en-US" sz="2400" dirty="0" smtClean="0">
              <a:latin typeface="18 VAG Rounded Bold   07390" charset="0"/>
            </a:endParaRPr>
          </a:p>
        </p:txBody>
      </p:sp>
      <p:sp>
        <p:nvSpPr>
          <p:cNvPr id="448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latin typeface="18 VAG Rounded Bold   07390" charset="0"/>
              </a:rPr>
              <a:t>Today</a:t>
            </a:r>
            <a:endParaRPr lang="en-US" dirty="0">
              <a:latin typeface="18 VAG Rounded Bold   07390" charset="0"/>
            </a:endParaRPr>
          </a:p>
        </p:txBody>
      </p:sp>
      <p:pic>
        <p:nvPicPr>
          <p:cNvPr id="4" name="Picture 3" descr="Screen shot 2011-03-30 at 2.02.20 A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5599" y="1371600"/>
            <a:ext cx="1752600" cy="812072"/>
          </a:xfrm>
          <a:prstGeom prst="rect">
            <a:avLst/>
          </a:prstGeom>
        </p:spPr>
      </p:pic>
      <p:pic>
        <p:nvPicPr>
          <p:cNvPr id="5" name="Picture 4" descr="Screen shot 2011-03-30 at 2.02.38 AM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5600" y="2377429"/>
            <a:ext cx="1752600" cy="796843"/>
          </a:xfrm>
          <a:prstGeom prst="rect">
            <a:avLst/>
          </a:prstGeom>
        </p:spPr>
      </p:pic>
      <p:pic>
        <p:nvPicPr>
          <p:cNvPr id="6" name="Picture 5" descr="Screen shot 2011-03-30 at 2.02.48 AM.png"/>
          <p:cNvPicPr>
            <a:picLocks noChangeAspect="1"/>
          </p:cNvPicPr>
          <p:nvPr/>
        </p:nvPicPr>
        <p:blipFill>
          <a:blip r:embed="rId5">
            <a:clrChange>
              <a:clrFrom>
                <a:srgbClr val="000400"/>
              </a:clrFrom>
              <a:clrTo>
                <a:srgbClr val="0004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705600" y="3326672"/>
            <a:ext cx="1752600" cy="823632"/>
          </a:xfrm>
          <a:prstGeom prst="rect">
            <a:avLst/>
          </a:prstGeom>
        </p:spPr>
      </p:pic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433684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tro">
  <a:themeElements>
    <a:clrScheme name="Metro">
      <a:dk1>
        <a:sysClr val="windowText" lastClr="000000"/>
      </a:dk1>
      <a:lt1>
        <a:sysClr val="window" lastClr="FFFFFF"/>
      </a:lt1>
      <a:dk2>
        <a:srgbClr val="4E5B6F"/>
      </a:dk2>
      <a:lt2>
        <a:srgbClr val="D6ECFF"/>
      </a:lt2>
      <a:accent1>
        <a:srgbClr val="7FD13B"/>
      </a:accent1>
      <a:accent2>
        <a:srgbClr val="EA157A"/>
      </a:accent2>
      <a:accent3>
        <a:srgbClr val="FEB80A"/>
      </a:accent3>
      <a:accent4>
        <a:srgbClr val="00ADDC"/>
      </a:accent4>
      <a:accent5>
        <a:srgbClr val="738AC8"/>
      </a:accent5>
      <a:accent6>
        <a:srgbClr val="1AB39F"/>
      </a:accent6>
      <a:hlink>
        <a:srgbClr val="EB8803"/>
      </a:hlink>
      <a:folHlink>
        <a:srgbClr val="5F7791"/>
      </a:folHlink>
    </a:clrScheme>
    <a:fontScheme name="Metro">
      <a:majorFont>
        <a:latin typeface="Consolas"/>
        <a:ea typeface=""/>
        <a:cs typeface=""/>
        <a:font script="Jpan" typeface="ヒラギノ丸ゴ Pro W4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Corbel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Metro">
      <a:fillStyleLst>
        <a:solidFill>
          <a:schemeClr val="phClr"/>
        </a:solidFill>
        <a:gradFill rotWithShape="1">
          <a:gsLst>
            <a:gs pos="0">
              <a:schemeClr val="phClr">
                <a:tint val="25000"/>
                <a:satMod val="125000"/>
              </a:schemeClr>
            </a:gs>
            <a:gs pos="40000">
              <a:schemeClr val="phClr">
                <a:tint val="55000"/>
                <a:satMod val="130000"/>
              </a:schemeClr>
            </a:gs>
            <a:gs pos="50000">
              <a:schemeClr val="phClr">
                <a:tint val="59000"/>
                <a:satMod val="130000"/>
              </a:schemeClr>
            </a:gs>
            <a:gs pos="65000">
              <a:schemeClr val="phClr">
                <a:tint val="55000"/>
                <a:satMod val="130000"/>
              </a:schemeClr>
            </a:gs>
            <a:gs pos="100000">
              <a:schemeClr val="phClr">
                <a:tint val="20000"/>
                <a:satMod val="12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48000"/>
                <a:satMod val="138000"/>
              </a:schemeClr>
            </a:gs>
            <a:gs pos="25000">
              <a:schemeClr val="phClr">
                <a:tint val="85000"/>
              </a:schemeClr>
            </a:gs>
            <a:gs pos="40000">
              <a:schemeClr val="phClr">
                <a:tint val="92000"/>
              </a:schemeClr>
            </a:gs>
            <a:gs pos="50000">
              <a:schemeClr val="phClr">
                <a:tint val="93000"/>
              </a:schemeClr>
            </a:gs>
            <a:gs pos="60000">
              <a:schemeClr val="phClr">
                <a:tint val="92000"/>
              </a:schemeClr>
            </a:gs>
            <a:gs pos="75000">
              <a:schemeClr val="phClr">
                <a:tint val="83000"/>
                <a:satMod val="108000"/>
              </a:schemeClr>
            </a:gs>
            <a:gs pos="100000">
              <a:schemeClr val="phClr">
                <a:tint val="48000"/>
                <a:satMod val="150000"/>
              </a:schemeClr>
            </a:gs>
          </a:gsLst>
          <a:lin ang="5400000" scaled="0"/>
        </a:gradFill>
      </a:fillStyleLst>
      <a:lnStyleLst>
        <a:ln w="12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alpha val="45000"/>
                <a:satMod val="120000"/>
              </a:schemeClr>
            </a:glow>
          </a:effectLst>
        </a:effectStyle>
        <a:effectStyle>
          <a:effectLst>
            <a:glow rad="63500">
              <a:schemeClr val="phClr">
                <a:alpha val="45000"/>
                <a:satMod val="120000"/>
              </a:schemeClr>
            </a:glo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>
            <a:bevelT w="0" h="0"/>
            <a:contourClr>
              <a:schemeClr val="phClr">
                <a:tint val="70000"/>
              </a:schemeClr>
            </a:contourClr>
          </a:sp3d>
        </a:effectStyle>
        <a:effectStyle>
          <a:effectLst>
            <a:glow rad="101500">
              <a:schemeClr val="phClr">
                <a:alpha val="42000"/>
                <a:satMod val="120000"/>
              </a:schemeClr>
            </a:glow>
          </a:effectLst>
          <a:scene3d>
            <a:camera prst="orthographicFront" fov="0">
              <a:rot lat="0" lon="0" rev="0"/>
            </a:camera>
            <a:lightRig rig="glow" dir="t">
              <a:rot lat="0" lon="0" rev="4800000"/>
            </a:lightRig>
          </a:scene3d>
          <a:sp3d prstMaterial="powder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bg1">
                <a:shade val="100000"/>
                <a:satMod val="150000"/>
              </a:schemeClr>
            </a:gs>
            <a:gs pos="65000">
              <a:schemeClr val="bg1">
                <a:shade val="90000"/>
                <a:satMod val="375000"/>
              </a:schemeClr>
            </a:gs>
            <a:gs pos="100000">
              <a:schemeClr val="phClr">
                <a:tint val="88000"/>
                <a:satMod val="400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0000"/>
                <a:satMod val="180000"/>
              </a:schemeClr>
              <a:schemeClr val="phClr">
                <a:tint val="90000"/>
                <a:satMod val="200000"/>
              </a:schemeClr>
            </a:duotone>
          </a:blip>
          <a:tile tx="0" ty="0" sx="80000" sy="80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81D58"/>
      </a:dk2>
      <a:lt2>
        <a:srgbClr val="919191"/>
      </a:lt2>
      <a:accent1>
        <a:srgbClr val="FC0128"/>
      </a:accent1>
      <a:accent2>
        <a:srgbClr val="063DE8"/>
      </a:accent2>
      <a:accent3>
        <a:srgbClr val="FFFFFF"/>
      </a:accent3>
      <a:accent4>
        <a:srgbClr val="000000"/>
      </a:accent4>
      <a:accent5>
        <a:srgbClr val="FDAAAC"/>
      </a:accent5>
      <a:accent6>
        <a:srgbClr val="0536D2"/>
      </a:accent6>
      <a:hlink>
        <a:srgbClr val="00DFCA"/>
      </a:hlink>
      <a:folHlink>
        <a:srgbClr val="EAEC5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81D58"/>
      </a:dk2>
      <a:lt2>
        <a:srgbClr val="919191"/>
      </a:lt2>
      <a:accent1>
        <a:srgbClr val="FC0128"/>
      </a:accent1>
      <a:accent2>
        <a:srgbClr val="063DE8"/>
      </a:accent2>
      <a:accent3>
        <a:srgbClr val="FFFFFF"/>
      </a:accent3>
      <a:accent4>
        <a:srgbClr val="000000"/>
      </a:accent4>
      <a:accent5>
        <a:srgbClr val="FDAAAC"/>
      </a:accent5>
      <a:accent6>
        <a:srgbClr val="0536D2"/>
      </a:accent6>
      <a:hlink>
        <a:srgbClr val="00DFCA"/>
      </a:hlink>
      <a:folHlink>
        <a:srgbClr val="EAEC5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49258</TotalTime>
  <Pages>47</Pages>
  <Words>271</Words>
  <Application>Microsoft Macintosh PowerPoint</Application>
  <PresentationFormat>Letter Paper (8.5x11 in)</PresentationFormat>
  <Paragraphs>32</Paragraphs>
  <Slides>3</Slides>
  <Notes>3</Notes>
  <HiddenSlides>1</HiddenSlides>
  <MMClips>0</MMClips>
  <ScaleCrop>false</ScaleCrop>
  <HeadingPairs>
    <vt:vector size="4" baseType="variant">
      <vt:variant>
        <vt:lpstr>Design Template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4" baseType="lpstr">
      <vt:lpstr>Metro</vt:lpstr>
      <vt:lpstr>Busting the king’s gambit</vt:lpstr>
      <vt:lpstr>Peer Instruction</vt:lpstr>
      <vt:lpstr>Today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CS61C - Lecture 13</dc:title>
  <dc:subject/>
  <dc:creator>John Wawrzynek</dc:creator>
  <cp:keywords/>
  <dc:description/>
  <cp:lastModifiedBy>Dan Garcia</cp:lastModifiedBy>
  <cp:revision>3105</cp:revision>
  <cp:lastPrinted>2012-04-04T05:38:54Z</cp:lastPrinted>
  <dcterms:created xsi:type="dcterms:W3CDTF">2012-04-04T04:53:19Z</dcterms:created>
  <dcterms:modified xsi:type="dcterms:W3CDTF">2012-04-04T05:46:32Z</dcterms:modified>
</cp:coreProperties>
</file>